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9"/>
  </p:notesMasterIdLst>
  <p:sldIdLst>
    <p:sldId id="476" r:id="rId2"/>
    <p:sldId id="497" r:id="rId3"/>
    <p:sldId id="394" r:id="rId4"/>
    <p:sldId id="427" r:id="rId5"/>
    <p:sldId id="361" r:id="rId6"/>
    <p:sldId id="364" r:id="rId7"/>
    <p:sldId id="377" r:id="rId8"/>
    <p:sldId id="521" r:id="rId9"/>
    <p:sldId id="378" r:id="rId10"/>
    <p:sldId id="484" r:id="rId11"/>
    <p:sldId id="480" r:id="rId12"/>
    <p:sldId id="510" r:id="rId13"/>
    <p:sldId id="511" r:id="rId14"/>
    <p:sldId id="486" r:id="rId15"/>
    <p:sldId id="477" r:id="rId16"/>
    <p:sldId id="483" r:id="rId17"/>
    <p:sldId id="513" r:id="rId18"/>
    <p:sldId id="514" r:id="rId19"/>
    <p:sldId id="515" r:id="rId20"/>
    <p:sldId id="516" r:id="rId21"/>
    <p:sldId id="517" r:id="rId22"/>
    <p:sldId id="508" r:id="rId23"/>
    <p:sldId id="487" r:id="rId24"/>
    <p:sldId id="489" r:id="rId25"/>
    <p:sldId id="490" r:id="rId26"/>
    <p:sldId id="506" r:id="rId27"/>
    <p:sldId id="520" r:id="rId28"/>
    <p:sldId id="498" r:id="rId29"/>
    <p:sldId id="495" r:id="rId30"/>
    <p:sldId id="493" r:id="rId31"/>
    <p:sldId id="505" r:id="rId32"/>
    <p:sldId id="518" r:id="rId33"/>
    <p:sldId id="499" r:id="rId34"/>
    <p:sldId id="519" r:id="rId35"/>
    <p:sldId id="501" r:id="rId36"/>
    <p:sldId id="522" r:id="rId37"/>
    <p:sldId id="335" r:id="rId3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/>
    <p:restoredTop sz="87107"/>
  </p:normalViewPr>
  <p:slideViewPr>
    <p:cSldViewPr snapToGrid="0" snapToObjects="1">
      <p:cViewPr varScale="1">
        <p:scale>
          <a:sx n="93" d="100"/>
          <a:sy n="93" d="100"/>
        </p:scale>
        <p:origin x="216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2CA323-5427-A747-9C9B-C2C2CECB4942}" type="datetimeFigureOut">
              <a:rPr lang="en-US" smtClean="0"/>
              <a:t>8/23/19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7062D-22BC-1547-AAE4-1180919184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2110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43297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47385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2566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13691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263358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433533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1842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30476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33863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994194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4646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A6FE2-314B-D24D-84C4-D38CFCDFFCA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162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15102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327304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889776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11010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52632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A6FE2-314B-D24D-84C4-D38CFCDFFCA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32579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71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A6FE2-314B-D24D-84C4-D38CFCDFFCA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7735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A6FE2-314B-D24D-84C4-D38CFCDFFCA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03718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A6FE2-314B-D24D-84C4-D38CFCDFFCAB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7419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2A6FE2-314B-D24D-84C4-D38CFCDFFCA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5167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You can build the REPL and play around with it yourself at https://</a:t>
            </a:r>
            <a:r>
              <a:rPr lang="en-US" dirty="0" err="1"/>
              <a:t>www.github.com</a:t>
            </a:r>
            <a:r>
              <a:rPr lang="en-US" dirty="0"/>
              <a:t>/weld-project/weld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9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97062D-22BC-1547-AAE4-1180919184BB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1423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 b="1" i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8CBD6-89DF-C74B-A9EC-D2D4735CC983}" type="datetime1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8905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B4955D-5F27-184C-8E66-27025AEBCAE7}" type="datetime1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8125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7D227A8-071B-7E43-9F99-47FE55E12989}" type="datetime1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205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90728-30CC-F945-B41F-B30694075ED2}" type="datetime1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6804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8EB177-78D9-0D41-9B14-9559C983FD46}" type="datetime1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328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B82058-A5C1-D649-BAD0-D057F63612B4}" type="datetime1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8123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82E183-2EDD-744B-AACE-EBCC23D013B2}" type="datetime1">
              <a:rPr lang="en-US" smtClean="0"/>
              <a:t>8/23/19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1244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AFC162-E2E1-2C49-A709-414247CCCE46}" type="datetime1">
              <a:rPr lang="en-US" smtClean="0"/>
              <a:t>8/23/19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76628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3CE70-368C-BF47-8770-6301FC2CB573}" type="datetime1">
              <a:rPr lang="en-US" smtClean="0"/>
              <a:t>8/23/19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0051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0613D2-C210-3E41-BD69-2D429AC63709}" type="datetime1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119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E7A897-0B80-B049-809B-FD26046F6B94}" type="datetime1">
              <a:rPr lang="en-US" smtClean="0"/>
              <a:t>8/23/19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9466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F6A8E7AA-59ED-1A41-B0B7-3E764E942277}" type="datetime1">
              <a:rPr lang="en-US" smtClean="0"/>
              <a:t>8/23/19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fld id="{9EE3EC3E-B6BD-FF49-939C-3F28694C2616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6996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Open Sans Condensed" panose="020B0606030504020204" pitchFamily="34" charset="0"/>
          <a:ea typeface="Open Sans Condensed" panose="020B0606030504020204" pitchFamily="34" charset="0"/>
          <a:cs typeface="Open Sans Condensed" panose="020B0606030504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hyperlink" Target="https://www.google.com/url?sa=i&amp;rct=j&amp;q=&amp;esrc=s&amp;source=images&amp;cd=&amp;ved=2ahUKEwiO9ajxj5DkAhXFsJ4KHbt9CrwQjRx6BAgBEAQ&amp;url=https%3A%2F%2Fwww.welltelgroup.com%2Fnec%2F&amp;psig=AOvVaw3tm97UoM4SFsxnNfbhmafa&amp;ust=1566344966931941" TargetMode="External"/><Relationship Id="rId7" Type="http://schemas.openxmlformats.org/officeDocument/2006/relationships/hyperlink" Target="https://www.google.com/url?sa=i&amp;rct=j&amp;q=&amp;esrc=s&amp;source=images&amp;cd=&amp;ved=2ahUKEwjIjZyBkJDkAhVTqp4KHdwiDh4QjRx6BAgBEAQ&amp;url=https%3A%2F%2Fwww.youtube.com%2Fchannel%2FUC_O0Q7SaFOtV-mhKxyt-mbQ&amp;psig=AOvVaw0Z8RvaP7beNwpbDmrT37Zt&amp;ust=1566345007689483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hyperlink" Target="https://www.google.com/url?sa=i&amp;rct=j&amp;q=&amp;esrc=s&amp;source=images&amp;cd=&amp;ved=2ahUKEwjFqdn6j5DkAhXJi54KHUX5CdoQjRx6BAgBEAQ&amp;url=https%3A%2F%2Fdevclass.com%2F2018%2F11%2F19%2Fdatabricks-fires-up-runtime-for-apache-spark%2F&amp;psig=AOvVaw0M7KKFXsyHmu_qQRaPSg4O&amp;ust=1566344989509774" TargetMode="External"/><Relationship Id="rId4" Type="http://schemas.openxmlformats.org/officeDocument/2006/relationships/image" Target="../media/image21.png"/><Relationship Id="rId9" Type="http://schemas.openxmlformats.org/officeDocument/2006/relationships/image" Target="../media/image24.jp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g"/><Relationship Id="rId3" Type="http://schemas.openxmlformats.org/officeDocument/2006/relationships/image" Target="../media/image25.jp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hyperlink" Target="https://avatars0.githubusercontent.com/u/228859?s=400&amp;v=4" TargetMode="External"/><Relationship Id="rId4" Type="http://schemas.openxmlformats.org/officeDocument/2006/relationships/image" Target="../media/image26.jpg"/><Relationship Id="rId9" Type="http://schemas.openxmlformats.org/officeDocument/2006/relationships/image" Target="../media/image30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microsoft.com/office/2007/relationships/hdphoto" Target="../media/hdphoto1.wdp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emf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BE9CE-834B-FC45-AEFD-2EAB805FF11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Rust for Weld</a:t>
            </a:r>
            <a:br>
              <a:rPr lang="en-US" dirty="0"/>
            </a:br>
            <a:r>
              <a:rPr lang="en-US" sz="4000" dirty="0"/>
              <a:t> </a:t>
            </a:r>
            <a:r>
              <a:rPr lang="en-US" sz="3200" dirty="0"/>
              <a:t>Building a High Performance Parallel JIT Compiler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C9CFF10-0BC8-A64F-B3EC-F393C0D95A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/>
              <a:t>Shoumik Palkar </a:t>
            </a:r>
            <a:r>
              <a:rPr lang="en-US" dirty="0"/>
              <a:t>and many collaborators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7D93436-7D05-EC4C-BB8F-66C4599B07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7797" y="4487540"/>
            <a:ext cx="1496406" cy="1724671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35C1E8-9C3C-5644-83C1-9B7DB8855D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8113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EC2190-C6F0-A847-A258-1329E67E97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FFB7D7-01B6-C44D-8A06-BD1E3AEE297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Compiling a simple Weld program in the REPL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708BCF-2701-2C48-BA78-8007CC1C8B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608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669A-3A68-724D-8840-C19EAE20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Weld compiler implementation: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23D1-F428-EA40-8C2F-AAAD0EBD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The Good: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Algebraic types, pattern matching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Large ecosystem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My advisor liked it</a:t>
            </a: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971FC-3336-114D-9A1D-0F9494CC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173" y="587059"/>
            <a:ext cx="2154603" cy="8816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119F-2A94-C940-A780-3320D7EA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105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9FE167B1-E38B-5147-9BAB-08DC570221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9950" y="3971843"/>
            <a:ext cx="10452100" cy="2819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2BD669A-3A68-724D-8840-C19EAE20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Weld compiler implementation: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23D1-F428-EA40-8C2F-AAAD0EBD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00B050"/>
                </a:solidFill>
              </a:rPr>
              <a:t>The Good: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Algebraic types, pattern matching 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Large ecosystem</a:t>
            </a:r>
          </a:p>
          <a:p>
            <a:pPr marL="0" indent="0">
              <a:buNone/>
            </a:pPr>
            <a:r>
              <a:rPr lang="en-US" dirty="0">
                <a:solidFill>
                  <a:srgbClr val="00B050"/>
                </a:solidFill>
              </a:rPr>
              <a:t>+ My advisor liked it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971FC-3336-114D-9A1D-0F9494CC938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89173" y="587059"/>
            <a:ext cx="2154603" cy="8816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119F-2A94-C940-A780-3320D7EA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12</a:t>
            </a:fld>
            <a:endParaRPr lang="en-US"/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073352D-8642-FA4B-8F15-ADA2D90039B9}"/>
              </a:ext>
            </a:extLst>
          </p:cNvPr>
          <p:cNvCxnSpPr>
            <a:cxnSpLocks/>
          </p:cNvCxnSpPr>
          <p:nvPr/>
        </p:nvCxnSpPr>
        <p:spPr>
          <a:xfrm flipH="1">
            <a:off x="5849007" y="3614901"/>
            <a:ext cx="2364828" cy="594492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13D15B8F-B5E5-9841-B751-1697C04AF648}"/>
              </a:ext>
            </a:extLst>
          </p:cNvPr>
          <p:cNvSpPr txBox="1"/>
          <p:nvPr/>
        </p:nvSpPr>
        <p:spPr>
          <a:xfrm>
            <a:off x="8213834" y="3009064"/>
            <a:ext cx="317171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Functional paradigms especially nice for compiler optimizer rules</a:t>
            </a:r>
          </a:p>
        </p:txBody>
      </p:sp>
    </p:spTree>
    <p:extLst>
      <p:ext uri="{BB962C8B-B14F-4D97-AF65-F5344CB8AC3E}">
        <p14:creationId xmlns:p14="http://schemas.microsoft.com/office/powerpoint/2010/main" val="40016077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D669A-3A68-724D-8840-C19EAE208C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First Weld compiler implementation: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1023D1-F428-EA40-8C2F-AAAD0EBDE9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</a:rPr>
              <a:t>The Bad: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Hard to embed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JIT compilation times too slow</a:t>
            </a: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- Managed runtime (JVM)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Clunky build system (</a:t>
            </a:r>
            <a:r>
              <a:rPr lang="en-US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sbt</a:t>
            </a:r>
            <a:r>
              <a:rPr lang="en-US" dirty="0">
                <a:solidFill>
                  <a:srgbClr val="C00000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en-US" dirty="0">
                <a:solidFill>
                  <a:srgbClr val="C00000"/>
                </a:solidFill>
              </a:rPr>
              <a:t>Runtime had to be in different language (C++)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2971FC-3336-114D-9A1D-0F9494CC93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89173" y="587059"/>
            <a:ext cx="2154603" cy="881694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4B119F-2A94-C940-A780-3320D7EA82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713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E6C96C-96E8-274F-802D-CD5CC8D32F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marL="0" indent="0">
              <a:buNone/>
            </a:pPr>
            <a:r>
              <a:rPr lang="en-US" dirty="0"/>
              <a:t>Wanted to re-design the JIT compiler, core API, and runtime.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714F872-7D51-954D-AB18-3C7A1F620DF0}"/>
              </a:ext>
            </a:extLst>
          </p:cNvPr>
          <p:cNvCxnSpPr>
            <a:cxnSpLocks/>
          </p:cNvCxnSpPr>
          <p:nvPr/>
        </p:nvCxnSpPr>
        <p:spPr>
          <a:xfrm>
            <a:off x="5866410" y="3158836"/>
            <a:ext cx="0" cy="6175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>
            <a:extLst>
              <a:ext uri="{FF2B5EF4-FFF2-40B4-BE49-F238E27FC236}">
                <a16:creationId xmlns:a16="http://schemas.microsoft.com/office/drawing/2014/main" id="{8F5249E4-2543-C54F-B5BE-5CC795956B92}"/>
              </a:ext>
            </a:extLst>
          </p:cNvPr>
          <p:cNvSpPr txBox="1"/>
          <p:nvPr/>
        </p:nvSpPr>
        <p:spPr>
          <a:xfrm>
            <a:off x="5054932" y="2235506"/>
            <a:ext cx="25413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Pattern matching, algebraic data types, performance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06B20AB-8722-5641-936D-F9E2D4248395}"/>
              </a:ext>
            </a:extLst>
          </p:cNvPr>
          <p:cNvCxnSpPr>
            <a:cxnSpLocks/>
          </p:cNvCxnSpPr>
          <p:nvPr/>
        </p:nvCxnSpPr>
        <p:spPr>
          <a:xfrm>
            <a:off x="9880763" y="3158836"/>
            <a:ext cx="0" cy="617517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F32B0E64-3530-584F-9109-31053BFB1E12}"/>
              </a:ext>
            </a:extLst>
          </p:cNvPr>
          <p:cNvSpPr txBox="1"/>
          <p:nvPr/>
        </p:nvSpPr>
        <p:spPr>
          <a:xfrm>
            <a:off x="9116785" y="1958507"/>
            <a:ext cx="25413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Strong support for parallelism, C-compatible native memory layout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6EA0D8E8-A32E-1D40-9E92-5F4163B908A6}"/>
              </a:ext>
            </a:extLst>
          </p:cNvPr>
          <p:cNvCxnSpPr>
            <a:cxnSpLocks/>
          </p:cNvCxnSpPr>
          <p:nvPr/>
        </p:nvCxnSpPr>
        <p:spPr>
          <a:xfrm flipV="1">
            <a:off x="7729350" y="4237512"/>
            <a:ext cx="0" cy="548244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1F0FFCA-51B8-C047-BBBE-555CF9B31A08}"/>
              </a:ext>
            </a:extLst>
          </p:cNvPr>
          <p:cNvSpPr txBox="1"/>
          <p:nvPr/>
        </p:nvSpPr>
        <p:spPr>
          <a:xfrm>
            <a:off x="6882245" y="4785756"/>
            <a:ext cx="254131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Mechanisms to build C-compatible FFI</a:t>
            </a: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F859B3B5-7248-DE4A-8CAA-6BDE706A20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6690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FB8E-DC08-1446-987D-FFEB4A35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Path to 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ABD48-E3D4-2C4F-AE73-CA0ABB385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9B1CB-A298-4842-9078-3BC456ED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6388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A79F7-446B-0142-AAB4-C74678F34F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Requirements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4963F5-E189-334A-AAE4-A207D65361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dirty="0"/>
              <a:t>Fast</a:t>
            </a:r>
          </a:p>
          <a:p>
            <a:pPr marL="457200" lvl="1" indent="0">
              <a:buNone/>
            </a:pPr>
            <a:r>
              <a:rPr lang="en-US" dirty="0"/>
              <a:t>compilation happens at runtime</a:t>
            </a:r>
          </a:p>
          <a:p>
            <a:r>
              <a:rPr lang="en-US" b="1" dirty="0"/>
              <a:t>Safe</a:t>
            </a:r>
          </a:p>
          <a:p>
            <a:pPr marL="457200" lvl="1" indent="0">
              <a:buNone/>
            </a:pPr>
            <a:r>
              <a:rPr lang="en-US" dirty="0"/>
              <a:t>embedded into other libraries</a:t>
            </a:r>
          </a:p>
          <a:p>
            <a:r>
              <a:rPr lang="en-US" b="1" dirty="0"/>
              <a:t>No managed runtime</a:t>
            </a:r>
          </a:p>
          <a:p>
            <a:pPr marL="457200" lvl="1" indent="0">
              <a:buNone/>
            </a:pPr>
            <a:r>
              <a:rPr lang="en-US" dirty="0"/>
              <a:t>Embedded into other runtimes</a:t>
            </a:r>
          </a:p>
          <a:p>
            <a:r>
              <a:rPr lang="en-US" b="1" dirty="0"/>
              <a:t>Rich standard library</a:t>
            </a:r>
          </a:p>
          <a:p>
            <a:pPr marL="457200" lvl="1" indent="0">
              <a:buNone/>
            </a:pPr>
            <a:r>
              <a:rPr lang="en-US" dirty="0"/>
              <a:t>Data structures for compiler and optimizer</a:t>
            </a:r>
          </a:p>
          <a:p>
            <a:r>
              <a:rPr lang="en-US" b="1" dirty="0"/>
              <a:t>Functional paradigms</a:t>
            </a:r>
          </a:p>
          <a:p>
            <a:pPr marL="457200" lvl="1" indent="0">
              <a:buNone/>
            </a:pPr>
            <a:r>
              <a:rPr lang="en-US" dirty="0"/>
              <a:t>Pattern matching for optimizer</a:t>
            </a:r>
          </a:p>
          <a:p>
            <a:r>
              <a:rPr lang="en-US" b="1" dirty="0"/>
              <a:t>Good managed build system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14F385-C005-7744-83D0-AE1099471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23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B0730-4C9F-304A-8F2A-382D7128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a new language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6F91D1-AF18-7D41-BA1C-12E74C1F5F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1E5F-9D91-174F-AC3A-764C617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17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349EE-6524-AF49-A272-791272774306}"/>
              </a:ext>
            </a:extLst>
          </p:cNvPr>
          <p:cNvSpPr/>
          <p:nvPr/>
        </p:nvSpPr>
        <p:spPr>
          <a:xfrm>
            <a:off x="838200" y="1825625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Golang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5C193-1274-484D-9B37-4CCBEFDD7671}"/>
              </a:ext>
            </a:extLst>
          </p:cNvPr>
          <p:cNvSpPr/>
          <p:nvPr/>
        </p:nvSpPr>
        <p:spPr>
          <a:xfrm>
            <a:off x="838200" y="2438400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E2EDEA-5F35-214E-873D-5B73E39D10CB}"/>
              </a:ext>
            </a:extLst>
          </p:cNvPr>
          <p:cNvSpPr/>
          <p:nvPr/>
        </p:nvSpPr>
        <p:spPr>
          <a:xfrm>
            <a:off x="838200" y="3051175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C++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DEEDE4-5711-554B-9F83-AC35591F24D3}"/>
              </a:ext>
            </a:extLst>
          </p:cNvPr>
          <p:cNvSpPr/>
          <p:nvPr/>
        </p:nvSpPr>
        <p:spPr>
          <a:xfrm>
            <a:off x="838200" y="3641308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2C7457-EF93-264E-8A0D-E9A0BB1688E6}"/>
              </a:ext>
            </a:extLst>
          </p:cNvPr>
          <p:cNvSpPr/>
          <p:nvPr/>
        </p:nvSpPr>
        <p:spPr>
          <a:xfrm>
            <a:off x="838200" y="4254083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580A9A-3C15-664D-9F95-610915908A98}"/>
              </a:ext>
            </a:extLst>
          </p:cNvPr>
          <p:cNvSpPr/>
          <p:nvPr/>
        </p:nvSpPr>
        <p:spPr>
          <a:xfrm>
            <a:off x="838200" y="4866858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Swift</a:t>
            </a:r>
          </a:p>
        </p:txBody>
      </p:sp>
    </p:spTree>
    <p:extLst>
      <p:ext uri="{BB962C8B-B14F-4D97-AF65-F5344CB8AC3E}">
        <p14:creationId xmlns:p14="http://schemas.microsoft.com/office/powerpoint/2010/main" val="40197307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B0730-4C9F-304A-8F2A-382D7128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a new language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6F91D1-AF18-7D41-BA1C-12E74C1F5F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  <a:p>
            <a:r>
              <a:rPr lang="en-US" dirty="0"/>
              <a:t>Safe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1E5F-9D91-174F-AC3A-764C617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18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349EE-6524-AF49-A272-791272774306}"/>
              </a:ext>
            </a:extLst>
          </p:cNvPr>
          <p:cNvSpPr/>
          <p:nvPr/>
        </p:nvSpPr>
        <p:spPr>
          <a:xfrm>
            <a:off x="838200" y="1825625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Golang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5C193-1274-484D-9B37-4CCBEFDD7671}"/>
              </a:ext>
            </a:extLst>
          </p:cNvPr>
          <p:cNvSpPr/>
          <p:nvPr/>
        </p:nvSpPr>
        <p:spPr>
          <a:xfrm>
            <a:off x="838200" y="2438400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3E2EDEA-5F35-214E-873D-5B73E39D10CB}"/>
              </a:ext>
            </a:extLst>
          </p:cNvPr>
          <p:cNvSpPr/>
          <p:nvPr/>
        </p:nvSpPr>
        <p:spPr>
          <a:xfrm>
            <a:off x="838200" y="3051175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C++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DEEDE4-5711-554B-9F83-AC35591F24D3}"/>
              </a:ext>
            </a:extLst>
          </p:cNvPr>
          <p:cNvSpPr/>
          <p:nvPr/>
        </p:nvSpPr>
        <p:spPr>
          <a:xfrm>
            <a:off x="838200" y="3641308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580A9A-3C15-664D-9F95-610915908A98}"/>
              </a:ext>
            </a:extLst>
          </p:cNvPr>
          <p:cNvSpPr/>
          <p:nvPr/>
        </p:nvSpPr>
        <p:spPr>
          <a:xfrm>
            <a:off x="838200" y="4254083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Swift</a:t>
            </a:r>
          </a:p>
        </p:txBody>
      </p:sp>
    </p:spTree>
    <p:extLst>
      <p:ext uri="{BB962C8B-B14F-4D97-AF65-F5344CB8AC3E}">
        <p14:creationId xmlns:p14="http://schemas.microsoft.com/office/powerpoint/2010/main" val="325693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B0730-4C9F-304A-8F2A-382D7128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a new language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6F91D1-AF18-7D41-BA1C-12E74C1F5F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  <a:p>
            <a:r>
              <a:rPr lang="en-US" dirty="0"/>
              <a:t>Safe</a:t>
            </a:r>
          </a:p>
          <a:p>
            <a:r>
              <a:rPr lang="en-US" dirty="0"/>
              <a:t>No managed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1E5F-9D91-174F-AC3A-764C617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19</a:t>
            </a:fld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E0349EE-6524-AF49-A272-791272774306}"/>
              </a:ext>
            </a:extLst>
          </p:cNvPr>
          <p:cNvSpPr/>
          <p:nvPr/>
        </p:nvSpPr>
        <p:spPr>
          <a:xfrm>
            <a:off x="838200" y="1825625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Golang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F5C193-1274-484D-9B37-4CCBEFDD7671}"/>
              </a:ext>
            </a:extLst>
          </p:cNvPr>
          <p:cNvSpPr/>
          <p:nvPr/>
        </p:nvSpPr>
        <p:spPr>
          <a:xfrm>
            <a:off x="838200" y="2438400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DEEDE4-5711-554B-9F83-AC35591F24D3}"/>
              </a:ext>
            </a:extLst>
          </p:cNvPr>
          <p:cNvSpPr/>
          <p:nvPr/>
        </p:nvSpPr>
        <p:spPr>
          <a:xfrm>
            <a:off x="838200" y="3051175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580A9A-3C15-664D-9F95-610915908A98}"/>
              </a:ext>
            </a:extLst>
          </p:cNvPr>
          <p:cNvSpPr/>
          <p:nvPr/>
        </p:nvSpPr>
        <p:spPr>
          <a:xfrm>
            <a:off x="838200" y="3663950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Swift</a:t>
            </a:r>
          </a:p>
        </p:txBody>
      </p:sp>
    </p:spTree>
    <p:extLst>
      <p:ext uri="{BB962C8B-B14F-4D97-AF65-F5344CB8AC3E}">
        <p14:creationId xmlns:p14="http://schemas.microsoft.com/office/powerpoint/2010/main" val="17392170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5AD1B9-D783-9642-B9F1-A04094F46B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Talk 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61D154-9A4A-FC49-A429-1D59B03CED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/>
              <a:t>What is Weld?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path to Rust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Weld + Rust today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366322-8303-6F40-9525-EE56DBD838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9153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B0730-4C9F-304A-8F2A-382D7128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a new language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6F91D1-AF18-7D41-BA1C-12E74C1F5F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  <a:p>
            <a:r>
              <a:rPr lang="en-US" dirty="0"/>
              <a:t>Safe</a:t>
            </a:r>
          </a:p>
          <a:p>
            <a:r>
              <a:rPr lang="en-US" dirty="0"/>
              <a:t>No managed runtime</a:t>
            </a:r>
          </a:p>
          <a:p>
            <a:r>
              <a:rPr lang="en-US" dirty="0"/>
              <a:t>Rich standard library</a:t>
            </a:r>
          </a:p>
          <a:p>
            <a:r>
              <a:rPr lang="en-US" dirty="0"/>
              <a:t>Functional paradigms</a:t>
            </a:r>
          </a:p>
          <a:p>
            <a:r>
              <a:rPr lang="en-US" dirty="0"/>
              <a:t>Good package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1E5F-9D91-174F-AC3A-764C617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20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DEEDE4-5711-554B-9F83-AC35591F24D3}"/>
              </a:ext>
            </a:extLst>
          </p:cNvPr>
          <p:cNvSpPr/>
          <p:nvPr/>
        </p:nvSpPr>
        <p:spPr>
          <a:xfrm>
            <a:off x="838201" y="1853699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5580A9A-3C15-664D-9F95-610915908A98}"/>
              </a:ext>
            </a:extLst>
          </p:cNvPr>
          <p:cNvSpPr/>
          <p:nvPr/>
        </p:nvSpPr>
        <p:spPr>
          <a:xfrm>
            <a:off x="838201" y="2466474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Swift</a:t>
            </a:r>
          </a:p>
        </p:txBody>
      </p:sp>
    </p:spTree>
    <p:extLst>
      <p:ext uri="{BB962C8B-B14F-4D97-AF65-F5344CB8AC3E}">
        <p14:creationId xmlns:p14="http://schemas.microsoft.com/office/powerpoint/2010/main" val="3479765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0ECB0730-4C9F-304A-8F2A-382D71284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search for a new language</a:t>
            </a:r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56F91D1-AF18-7D41-BA1C-12E74C1F5FA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/>
              <a:t>Fast</a:t>
            </a:r>
          </a:p>
          <a:p>
            <a:r>
              <a:rPr lang="en-US" dirty="0"/>
              <a:t>Safe</a:t>
            </a:r>
          </a:p>
          <a:p>
            <a:r>
              <a:rPr lang="en-US" dirty="0"/>
              <a:t>No managed runtime</a:t>
            </a:r>
          </a:p>
          <a:p>
            <a:r>
              <a:rPr lang="en-US" dirty="0"/>
              <a:t>Rich standard library</a:t>
            </a:r>
          </a:p>
          <a:p>
            <a:r>
              <a:rPr lang="en-US" dirty="0"/>
              <a:t>Functional paradigms</a:t>
            </a:r>
          </a:p>
          <a:p>
            <a:r>
              <a:rPr lang="en-US" dirty="0"/>
              <a:t>Good package manager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1F1E5F-9D91-174F-AC3A-764C617393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21</a:t>
            </a:fld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DEEDE4-5711-554B-9F83-AC35591F24D3}"/>
              </a:ext>
            </a:extLst>
          </p:cNvPr>
          <p:cNvSpPr/>
          <p:nvPr/>
        </p:nvSpPr>
        <p:spPr>
          <a:xfrm>
            <a:off x="838201" y="1853699"/>
            <a:ext cx="5181600" cy="61277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3D2A42A-FEC2-7243-A2D1-814D23D4BE4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10227" y="2718803"/>
            <a:ext cx="3637547" cy="363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49405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60FB8E-DC08-1446-987D-FFEB4A35B0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 in Rust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2ABD48-E3D4-2C4F-AE73-CA0ABB385E2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69B1CB-A298-4842-9078-3BC456ED6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67568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C32E-B761-4A4A-A6F6-21627E59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Weld in Rust, v1.0: native compiler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86E78-20CC-F747-9049-FE6639E0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23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4D797-01A5-4E40-98DA-73DCB655CD5A}"/>
              </a:ext>
            </a:extLst>
          </p:cNvPr>
          <p:cNvSpPr/>
          <p:nvPr/>
        </p:nvSpPr>
        <p:spPr>
          <a:xfrm>
            <a:off x="838200" y="1690688"/>
            <a:ext cx="3466532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95DF98D-201E-E84F-BDD7-37BBE60F93C5}"/>
              </a:ext>
            </a:extLst>
          </p:cNvPr>
          <p:cNvSpPr/>
          <p:nvPr/>
        </p:nvSpPr>
        <p:spPr>
          <a:xfrm>
            <a:off x="4972334" y="4614484"/>
            <a:ext cx="3466532" cy="1427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C++ Runtime to manage threads, memory, etc.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AA258-3568-6A4F-AE67-74B07AD9C59E}"/>
              </a:ext>
            </a:extLst>
          </p:cNvPr>
          <p:cNvSpPr/>
          <p:nvPr/>
        </p:nvSpPr>
        <p:spPr>
          <a:xfrm>
            <a:off x="1266398" y="4790819"/>
            <a:ext cx="2610135" cy="1074872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Rust </a:t>
            </a:r>
            <a:r>
              <a:rPr lang="en-US" dirty="0">
                <a:solidFill>
                  <a:sysClr val="windowText" lastClr="000000"/>
                </a:solidFill>
                <a:sym typeface="Wingdings" pitchFamily="2" charset="2"/>
              </a:rPr>
              <a:t> C++ auto-generated bindings</a:t>
            </a:r>
            <a:endParaRPr lang="en-US" dirty="0">
              <a:solidFill>
                <a:sysClr val="windowText" lastClr="000000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78F61-AFB2-454B-8FC6-55AE1477AF1D}"/>
              </a:ext>
            </a:extLst>
          </p:cNvPr>
          <p:cNvSpPr/>
          <p:nvPr/>
        </p:nvSpPr>
        <p:spPr>
          <a:xfrm>
            <a:off x="1266397" y="2010245"/>
            <a:ext cx="2610135" cy="7481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Core Weld API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AD91B-1A52-9846-B524-740250A302BB}"/>
              </a:ext>
            </a:extLst>
          </p:cNvPr>
          <p:cNvSpPr/>
          <p:nvPr/>
        </p:nvSpPr>
        <p:spPr>
          <a:xfrm>
            <a:off x="1266396" y="2919991"/>
            <a:ext cx="2610135" cy="7481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Optimizer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32BE8-FFED-2E46-8CC1-44E0884FA61B}"/>
              </a:ext>
            </a:extLst>
          </p:cNvPr>
          <p:cNvSpPr/>
          <p:nvPr/>
        </p:nvSpPr>
        <p:spPr>
          <a:xfrm>
            <a:off x="1266395" y="3881073"/>
            <a:ext cx="2610135" cy="7481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Compiler backends</a:t>
            </a: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B51641A9-22A7-8F49-88CD-AA9DF25B6339}"/>
              </a:ext>
            </a:extLst>
          </p:cNvPr>
          <p:cNvCxnSpPr>
            <a:stCxn id="7" idx="3"/>
            <a:endCxn id="6" idx="1"/>
          </p:cNvCxnSpPr>
          <p:nvPr/>
        </p:nvCxnSpPr>
        <p:spPr>
          <a:xfrm>
            <a:off x="3876533" y="5328255"/>
            <a:ext cx="1095801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98A38-3506-394A-BF4C-566A383A7989}"/>
              </a:ext>
            </a:extLst>
          </p:cNvPr>
          <p:cNvSpPr/>
          <p:nvPr/>
        </p:nvSpPr>
        <p:spPr>
          <a:xfrm>
            <a:off x="4972334" y="1690688"/>
            <a:ext cx="3466532" cy="1427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 API for bindings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A724D8-83F5-9F40-BDAA-1A07B2D59D3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76532" y="2384317"/>
            <a:ext cx="1095802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3A0A5E-D094-D941-8896-AF7CBE575BD3}"/>
              </a:ext>
            </a:extLst>
          </p:cNvPr>
          <p:cNvSpPr txBox="1"/>
          <p:nvPr/>
        </p:nvSpPr>
        <p:spPr>
          <a:xfrm>
            <a:off x="838196" y="6125517"/>
            <a:ext cx="34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crate weld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65C02482-80D4-3647-9AA3-6B949D9EF852}"/>
              </a:ext>
            </a:extLst>
          </p:cNvPr>
          <p:cNvSpPr txBox="1"/>
          <p:nvPr/>
        </p:nvSpPr>
        <p:spPr>
          <a:xfrm>
            <a:off x="4709105" y="6125516"/>
            <a:ext cx="399299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libweldruntime.dylib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AB951-EFA3-5B47-9EE0-CF3C7031B364}"/>
              </a:ext>
            </a:extLst>
          </p:cNvPr>
          <p:cNvSpPr txBox="1"/>
          <p:nvPr/>
        </p:nvSpPr>
        <p:spPr>
          <a:xfrm>
            <a:off x="4972334" y="3173244"/>
            <a:ext cx="346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crate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cweld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(Built as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dylib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A02199-3E05-334A-B9AE-5AC5EA7CF8A3}"/>
              </a:ext>
            </a:extLst>
          </p:cNvPr>
          <p:cNvCxnSpPr>
            <a:cxnSpLocks/>
          </p:cNvCxnSpPr>
          <p:nvPr/>
        </p:nvCxnSpPr>
        <p:spPr>
          <a:xfrm>
            <a:off x="8438866" y="2408183"/>
            <a:ext cx="1095802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97F653-7EBE-E848-9300-88EE7163D68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438866" y="2404459"/>
            <a:ext cx="1095802" cy="713771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63FCC0-901D-9C43-A772-4515107858D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438866" y="1690688"/>
            <a:ext cx="1095802" cy="713771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9738CCB-33BB-0D40-BC27-B09B18B9A198}"/>
              </a:ext>
            </a:extLst>
          </p:cNvPr>
          <p:cNvSpPr txBox="1"/>
          <p:nvPr/>
        </p:nvSpPr>
        <p:spPr>
          <a:xfrm>
            <a:off x="9592376" y="1363914"/>
            <a:ext cx="165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bindings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A54A1-37E8-2D43-AC9F-2069F8BB237F}"/>
              </a:ext>
            </a:extLst>
          </p:cNvPr>
          <p:cNvSpPr txBox="1"/>
          <p:nvPr/>
        </p:nvSpPr>
        <p:spPr>
          <a:xfrm>
            <a:off x="9592375" y="2241079"/>
            <a:ext cx="165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 bindings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1D387B-F348-344A-AFD2-620146ADA768}"/>
              </a:ext>
            </a:extLst>
          </p:cNvPr>
          <p:cNvSpPr txBox="1"/>
          <p:nvPr/>
        </p:nvSpPr>
        <p:spPr>
          <a:xfrm>
            <a:off x="9695793" y="2992337"/>
            <a:ext cx="165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731626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4" grpId="0" animBg="1"/>
      <p:bldP spid="18" grpId="0"/>
      <p:bldP spid="19" grpId="0"/>
      <p:bldP spid="31" grpId="0"/>
      <p:bldP spid="32" grpId="0"/>
      <p:bldP spid="3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86457-9388-464A-8179-2EE617E20E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IR implemented as tree with closed </a:t>
            </a:r>
            <a:r>
              <a:rPr lang="en-US" dirty="0" err="1"/>
              <a:t>enum</a:t>
            </a:r>
            <a:r>
              <a:rPr lang="en-US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B6C85F-9887-3844-975F-28FA3B6EA4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/// A node in the Weld abstract syntax tree.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struct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Expr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 kind: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ExprKind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ty: Type }</a:t>
            </a:r>
          </a:p>
          <a:p>
            <a:pPr marL="0" indent="0">
              <a:buNone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/// Defines the kind of expression.</a:t>
            </a:r>
          </a:p>
          <a:p>
            <a:pPr marL="0" indent="0">
              <a:buNone/>
            </a:pPr>
            <a:r>
              <a:rPr lang="en-US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enum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ExprKind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UnaryOp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Box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&lt;Expr&gt;),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BinaryOp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 left: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Box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&lt;Expr&gt;, right: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Box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&lt;Expr&gt; },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ParallelLoop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 </a:t>
            </a:r>
            <a:r>
              <a:rPr lang="en-US" dirty="0">
                <a:solidFill>
                  <a:schemeClr val="bg2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/* fields */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},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...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001DCF-1BB9-E44C-9F82-4E0481143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47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82BA336B-CABC-B74A-A43F-A3BF60F050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564735"/>
            <a:ext cx="9364683" cy="3974177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B0795E3-39A3-8742-94BA-06C8C254F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Transformations with pattern matching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387BFA5-9E28-3341-8B99-A3B7ED7DA5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Pattern matching rules similar to Scala.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65E1B5D-ACCC-5E4B-B49C-1C9585C788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25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0A6A02F1-C8BA-0049-8023-6F65ADE1325E}"/>
              </a:ext>
            </a:extLst>
          </p:cNvPr>
          <p:cNvGrpSpPr/>
          <p:nvPr/>
        </p:nvGrpSpPr>
        <p:grpSpPr>
          <a:xfrm>
            <a:off x="6048184" y="4554680"/>
            <a:ext cx="3444609" cy="539827"/>
            <a:chOff x="4792337" y="5061344"/>
            <a:chExt cx="3444609" cy="539827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3F55E86B-003F-EC45-B987-49125C6E83AC}"/>
                </a:ext>
              </a:extLst>
            </p:cNvPr>
            <p:cNvSpPr/>
            <p:nvPr/>
          </p:nvSpPr>
          <p:spPr>
            <a:xfrm>
              <a:off x="4792337" y="5061344"/>
              <a:ext cx="539827" cy="5398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1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E92E4E4-DD68-1C4C-879C-C5328D444CFE}"/>
                </a:ext>
              </a:extLst>
            </p:cNvPr>
            <p:cNvSpPr txBox="1"/>
            <p:nvPr/>
          </p:nvSpPr>
          <p:spPr>
            <a:xfrm>
              <a:off x="5482729" y="5146591"/>
              <a:ext cx="2754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Match on target pattern</a:t>
              </a: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7409CCC2-1BB3-584E-A9ED-C722257809E2}"/>
              </a:ext>
            </a:extLst>
          </p:cNvPr>
          <p:cNvGrpSpPr/>
          <p:nvPr/>
        </p:nvGrpSpPr>
        <p:grpSpPr>
          <a:xfrm>
            <a:off x="6048184" y="5227397"/>
            <a:ext cx="3444609" cy="539827"/>
            <a:chOff x="4792337" y="5061344"/>
            <a:chExt cx="3444609" cy="539827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272C9025-0E8A-AF47-ACF9-B6061405AE69}"/>
                </a:ext>
              </a:extLst>
            </p:cNvPr>
            <p:cNvSpPr/>
            <p:nvPr/>
          </p:nvSpPr>
          <p:spPr>
            <a:xfrm>
              <a:off x="4792337" y="5061344"/>
              <a:ext cx="539827" cy="5398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2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77B6977-EFCB-3F4C-A608-942DB8C425E7}"/>
                </a:ext>
              </a:extLst>
            </p:cNvPr>
            <p:cNvSpPr txBox="1"/>
            <p:nvPr/>
          </p:nvSpPr>
          <p:spPr>
            <a:xfrm>
              <a:off x="5482729" y="5146591"/>
              <a:ext cx="275421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Create substitution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AE17FE4-2836-0342-9CB6-9049DD0C22BA}"/>
              </a:ext>
            </a:extLst>
          </p:cNvPr>
          <p:cNvGrpSpPr/>
          <p:nvPr/>
        </p:nvGrpSpPr>
        <p:grpSpPr>
          <a:xfrm>
            <a:off x="6048184" y="5862509"/>
            <a:ext cx="4668533" cy="539827"/>
            <a:chOff x="4792337" y="5061344"/>
            <a:chExt cx="4668533" cy="539827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6E58A073-B4C7-704E-84DA-0B09DD864AC3}"/>
                </a:ext>
              </a:extLst>
            </p:cNvPr>
            <p:cNvSpPr/>
            <p:nvPr/>
          </p:nvSpPr>
          <p:spPr>
            <a:xfrm>
              <a:off x="4792337" y="5061344"/>
              <a:ext cx="539827" cy="539827"/>
            </a:xfrm>
            <a:prstGeom prst="ellipse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E146D77F-3F72-D94E-801B-FD6D57B612E0}"/>
                </a:ext>
              </a:extLst>
            </p:cNvPr>
            <p:cNvSpPr txBox="1"/>
            <p:nvPr/>
          </p:nvSpPr>
          <p:spPr>
            <a:xfrm>
              <a:off x="5482729" y="5146591"/>
              <a:ext cx="39781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Replace expression in tree in-place</a:t>
              </a:r>
            </a:p>
          </p:txBody>
        </p:sp>
      </p:grpSp>
      <p:sp>
        <p:nvSpPr>
          <p:cNvPr id="18" name="Frame 17">
            <a:extLst>
              <a:ext uri="{FF2B5EF4-FFF2-40B4-BE49-F238E27FC236}">
                <a16:creationId xmlns:a16="http://schemas.microsoft.com/office/drawing/2014/main" id="{61AB039D-9637-D249-88F8-9F34A5F15663}"/>
              </a:ext>
            </a:extLst>
          </p:cNvPr>
          <p:cNvSpPr/>
          <p:nvPr/>
        </p:nvSpPr>
        <p:spPr>
          <a:xfrm>
            <a:off x="1259174" y="2848130"/>
            <a:ext cx="8943709" cy="369332"/>
          </a:xfrm>
          <a:prstGeom prst="frame">
            <a:avLst>
              <a:gd name="adj1" fmla="val 9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ame 18">
            <a:extLst>
              <a:ext uri="{FF2B5EF4-FFF2-40B4-BE49-F238E27FC236}">
                <a16:creationId xmlns:a16="http://schemas.microsoft.com/office/drawing/2014/main" id="{47D1A3AA-AF9E-9548-BC9D-8C3251AEF7E0}"/>
              </a:ext>
            </a:extLst>
          </p:cNvPr>
          <p:cNvSpPr/>
          <p:nvPr/>
        </p:nvSpPr>
        <p:spPr>
          <a:xfrm>
            <a:off x="1276664" y="5893634"/>
            <a:ext cx="2081133" cy="369332"/>
          </a:xfrm>
          <a:prstGeom prst="frame">
            <a:avLst>
              <a:gd name="adj1" fmla="val 9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153337D4-4C49-924F-B6EC-D0334CE281F6}"/>
              </a:ext>
            </a:extLst>
          </p:cNvPr>
          <p:cNvSpPr/>
          <p:nvPr/>
        </p:nvSpPr>
        <p:spPr>
          <a:xfrm>
            <a:off x="1411574" y="3150430"/>
            <a:ext cx="8943709" cy="369332"/>
          </a:xfrm>
          <a:prstGeom prst="frame">
            <a:avLst>
              <a:gd name="adj1" fmla="val 9470"/>
            </a:avLst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2435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DDEB-E543-ED4C-9304-4409FBD8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note: living without </a:t>
            </a:r>
            <a:r>
              <a:rPr lang="en-US" sz="38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C727B-9EA1-E84A-A935-D290E635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Tricky with trees and graphs in Rust: 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clone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</a:t>
            </a:r>
            <a:r>
              <a:rPr lang="en-US" dirty="0"/>
              <a:t>is an easy escape hatch! </a:t>
            </a:r>
            <a:r>
              <a:rPr lang="en-US" b="1" dirty="0">
                <a:solidFill>
                  <a:srgbClr val="C00000"/>
                </a:solidFill>
              </a:rPr>
              <a:t>Simple example with old code: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B3A21-8899-3C43-837D-4D9FCF87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26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F85C64B8-D702-1B4A-A721-9ED10273FE67}"/>
              </a:ext>
            </a:extLst>
          </p:cNvPr>
          <p:cNvGrpSpPr/>
          <p:nvPr/>
        </p:nvGrpSpPr>
        <p:grpSpPr>
          <a:xfrm>
            <a:off x="838200" y="2870200"/>
            <a:ext cx="10071100" cy="1117600"/>
            <a:chOff x="838200" y="2870200"/>
            <a:chExt cx="10071100" cy="1117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E9D69-B382-6242-BC73-7D81EC9FB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870200"/>
              <a:ext cx="10071100" cy="1117600"/>
            </a:xfrm>
            <a:prstGeom prst="rect">
              <a:avLst/>
            </a:prstGeom>
          </p:spPr>
        </p:pic>
        <p:sp>
          <p:nvSpPr>
            <p:cNvPr id="13" name="Frame 12">
              <a:extLst>
                <a:ext uri="{FF2B5EF4-FFF2-40B4-BE49-F238E27FC236}">
                  <a16:creationId xmlns:a16="http://schemas.microsoft.com/office/drawing/2014/main" id="{B6B01D44-EC73-6141-A178-504798AAE433}"/>
                </a:ext>
              </a:extLst>
            </p:cNvPr>
            <p:cNvSpPr/>
            <p:nvPr/>
          </p:nvSpPr>
          <p:spPr>
            <a:xfrm>
              <a:off x="4409268" y="3246895"/>
              <a:ext cx="1009423" cy="348711"/>
            </a:xfrm>
            <a:prstGeom prst="frame">
              <a:avLst>
                <a:gd name="adj1" fmla="val 733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" name="Frame 21">
              <a:extLst>
                <a:ext uri="{FF2B5EF4-FFF2-40B4-BE49-F238E27FC236}">
                  <a16:creationId xmlns:a16="http://schemas.microsoft.com/office/drawing/2014/main" id="{F3B8C53B-4843-EE49-A3BB-7E282232C024}"/>
                </a:ext>
              </a:extLst>
            </p:cNvPr>
            <p:cNvSpPr/>
            <p:nvPr/>
          </p:nvSpPr>
          <p:spPr>
            <a:xfrm>
              <a:off x="6359472" y="3236566"/>
              <a:ext cx="1009423" cy="348711"/>
            </a:xfrm>
            <a:prstGeom prst="frame">
              <a:avLst>
                <a:gd name="adj1" fmla="val 7330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026B2FC0-8E6A-F449-80ED-5AD6E8B31B7B}"/>
              </a:ext>
            </a:extLst>
          </p:cNvPr>
          <p:cNvSpPr txBox="1"/>
          <p:nvPr/>
        </p:nvSpPr>
        <p:spPr>
          <a:xfrm>
            <a:off x="838200" y="4528383"/>
            <a:ext cx="10071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Especially</a:t>
            </a:r>
            <a:r>
              <a:rPr lang="en-US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tricky to avoid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(for us as newcomers) due to pointer-based data structure + borrow checker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Especially </a:t>
            </a:r>
            <a:r>
              <a:rPr lang="en-US" sz="2400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fatal for performance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 due to recursive clones)</a:t>
            </a:r>
          </a:p>
        </p:txBody>
      </p:sp>
    </p:spTree>
    <p:extLst>
      <p:ext uri="{BB962C8B-B14F-4D97-AF65-F5344CB8AC3E}">
        <p14:creationId xmlns:p14="http://schemas.microsoft.com/office/powerpoint/2010/main" val="1650182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4DDDEB-E543-ED4C-9304-4409FBD83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Performance note: living without </a:t>
            </a:r>
            <a:r>
              <a:rPr lang="en-US" sz="38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clone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1C727B-9EA1-E84A-A935-D290E63517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Tricky with trees and graphs in Rust: </a:t>
            </a:r>
            <a:r>
              <a:rPr lang="en-US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clone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</a:t>
            </a:r>
            <a:r>
              <a:rPr lang="en-US" dirty="0"/>
              <a:t>is an easy escape hatch! </a:t>
            </a:r>
            <a:r>
              <a:rPr lang="en-US" b="1" dirty="0">
                <a:solidFill>
                  <a:srgbClr val="00B050"/>
                </a:solidFill>
              </a:rPr>
              <a:t>Simple example with new code: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0EB3A21-8899-3C43-837D-4D9FCF8785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27</a:t>
            </a:fld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BFD424B-095F-744B-AF8A-B9C99E0B2401}"/>
              </a:ext>
            </a:extLst>
          </p:cNvPr>
          <p:cNvGrpSpPr/>
          <p:nvPr/>
        </p:nvGrpSpPr>
        <p:grpSpPr>
          <a:xfrm>
            <a:off x="838200" y="2870200"/>
            <a:ext cx="10071100" cy="1117600"/>
            <a:chOff x="838200" y="2883694"/>
            <a:chExt cx="10071100" cy="1117600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43E9D69-B382-6242-BC73-7D81EC9FB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8200" y="2883694"/>
              <a:ext cx="10071100" cy="1117600"/>
            </a:xfrm>
            <a:prstGeom prst="rect">
              <a:avLst/>
            </a:prstGeom>
          </p:spPr>
        </p:pic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937E93DB-F753-0E49-B4D9-0D26ABD6EE78}"/>
                </a:ext>
              </a:extLst>
            </p:cNvPr>
            <p:cNvGrpSpPr/>
            <p:nvPr/>
          </p:nvGrpSpPr>
          <p:grpSpPr>
            <a:xfrm>
              <a:off x="4302178" y="3204147"/>
              <a:ext cx="3150432" cy="453453"/>
              <a:chOff x="4302178" y="3204147"/>
              <a:chExt cx="3150432" cy="453453"/>
            </a:xfrm>
          </p:grpSpPr>
          <p:sp>
            <p:nvSpPr>
              <p:cNvPr id="13" name="Frame 12">
                <a:extLst>
                  <a:ext uri="{FF2B5EF4-FFF2-40B4-BE49-F238E27FC236}">
                    <a16:creationId xmlns:a16="http://schemas.microsoft.com/office/drawing/2014/main" id="{B6B01D44-EC73-6141-A178-504798AAE433}"/>
                  </a:ext>
                </a:extLst>
              </p:cNvPr>
              <p:cNvSpPr/>
              <p:nvPr/>
            </p:nvSpPr>
            <p:spPr>
              <a:xfrm>
                <a:off x="4302178" y="3207895"/>
                <a:ext cx="1124262" cy="449705"/>
              </a:xfrm>
              <a:prstGeom prst="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14" name="Frame 13">
                <a:extLst>
                  <a:ext uri="{FF2B5EF4-FFF2-40B4-BE49-F238E27FC236}">
                    <a16:creationId xmlns:a16="http://schemas.microsoft.com/office/drawing/2014/main" id="{4B9BA413-82F9-D247-8A4D-DFE5D0AF4F45}"/>
                  </a:ext>
                </a:extLst>
              </p:cNvPr>
              <p:cNvSpPr/>
              <p:nvPr/>
            </p:nvSpPr>
            <p:spPr>
              <a:xfrm>
                <a:off x="6328348" y="3204147"/>
                <a:ext cx="1124262" cy="449705"/>
              </a:xfrm>
              <a:prstGeom prst="frame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EDA2EA22-47B8-4748-8F53-28CDBB4323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1850" y="2901950"/>
            <a:ext cx="10528300" cy="1054100"/>
          </a:xfrm>
          <a:prstGeom prst="rect">
            <a:avLst/>
          </a:prstGeom>
        </p:spPr>
      </p:pic>
      <p:sp>
        <p:nvSpPr>
          <p:cNvPr id="17" name="Frame 16">
            <a:extLst>
              <a:ext uri="{FF2B5EF4-FFF2-40B4-BE49-F238E27FC236}">
                <a16:creationId xmlns:a16="http://schemas.microsoft.com/office/drawing/2014/main" id="{22C45492-D0C1-FA48-AFD7-9287FB6029F6}"/>
              </a:ext>
            </a:extLst>
          </p:cNvPr>
          <p:cNvSpPr/>
          <p:nvPr/>
        </p:nvSpPr>
        <p:spPr>
          <a:xfrm>
            <a:off x="4409269" y="3246895"/>
            <a:ext cx="853014" cy="348711"/>
          </a:xfrm>
          <a:prstGeom prst="frame">
            <a:avLst>
              <a:gd name="adj1" fmla="val 733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0" name="Frame 19">
            <a:extLst>
              <a:ext uri="{FF2B5EF4-FFF2-40B4-BE49-F238E27FC236}">
                <a16:creationId xmlns:a16="http://schemas.microsoft.com/office/drawing/2014/main" id="{6C7F652A-CB2D-5B48-ABD8-325700CCABB1}"/>
              </a:ext>
            </a:extLst>
          </p:cNvPr>
          <p:cNvSpPr/>
          <p:nvPr/>
        </p:nvSpPr>
        <p:spPr>
          <a:xfrm>
            <a:off x="6251895" y="3236566"/>
            <a:ext cx="853014" cy="348711"/>
          </a:xfrm>
          <a:prstGeom prst="frame">
            <a:avLst>
              <a:gd name="adj1" fmla="val 7330"/>
            </a:avLst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C546694-1EAB-7749-917C-1935E9FDE3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1850" y="4322416"/>
            <a:ext cx="6096000" cy="2235200"/>
          </a:xfrm>
          <a:prstGeom prst="rect">
            <a:avLst/>
          </a:prstGeom>
        </p:spPr>
      </p:pic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E9CD043-89DB-6242-B83C-9B615EE77455}"/>
              </a:ext>
            </a:extLst>
          </p:cNvPr>
          <p:cNvCxnSpPr/>
          <p:nvPr/>
        </p:nvCxnSpPr>
        <p:spPr>
          <a:xfrm flipH="1">
            <a:off x="6890479" y="4876800"/>
            <a:ext cx="1435374" cy="320842"/>
          </a:xfrm>
          <a:prstGeom prst="straightConnector1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7AEBFFD9-B785-6D44-96AD-E25D959450BA}"/>
              </a:ext>
            </a:extLst>
          </p:cNvPr>
          <p:cNvSpPr txBox="1"/>
          <p:nvPr/>
        </p:nvSpPr>
        <p:spPr>
          <a:xfrm>
            <a:off x="8332203" y="4179808"/>
            <a:ext cx="258678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Simple solution gives </a:t>
            </a:r>
            <a:r>
              <a:rPr lang="en-US" sz="2400" b="1" dirty="0">
                <a:solidFill>
                  <a:srgbClr val="00B05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10x speedup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over cloning for large programs</a:t>
            </a:r>
          </a:p>
        </p:txBody>
      </p:sp>
    </p:spTree>
    <p:extLst>
      <p:ext uri="{BB962C8B-B14F-4D97-AF65-F5344CB8AC3E}">
        <p14:creationId xmlns:p14="http://schemas.microsoft.com/office/powerpoint/2010/main" val="422790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9F0FAF-0FFE-D043-9E71-59C889EE91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Unsafe LLVM API for code generation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90181C-31A8-084C-B6A4-701A3E6BF7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Pleasantly easy to interface with C libraries (*-sys paradigm)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FF9C8E-138C-3D44-867E-A43A7F7C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28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262BC74-81FD-EC4F-B929-818B503414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300" y="2532063"/>
            <a:ext cx="11455400" cy="364490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FA4E7A0A-FEE4-4A48-AF50-6E22319C7693}"/>
              </a:ext>
            </a:extLst>
          </p:cNvPr>
          <p:cNvGrpSpPr/>
          <p:nvPr/>
        </p:nvGrpSpPr>
        <p:grpSpPr>
          <a:xfrm>
            <a:off x="1259306" y="3898232"/>
            <a:ext cx="6741693" cy="2278731"/>
            <a:chOff x="1259306" y="3898232"/>
            <a:chExt cx="6741693" cy="2278731"/>
          </a:xfrm>
        </p:grpSpPr>
        <p:sp>
          <p:nvSpPr>
            <p:cNvPr id="7" name="Frame 6">
              <a:extLst>
                <a:ext uri="{FF2B5EF4-FFF2-40B4-BE49-F238E27FC236}">
                  <a16:creationId xmlns:a16="http://schemas.microsoft.com/office/drawing/2014/main" id="{8830E9A6-6C62-2842-8BE1-20B6D477F398}"/>
                </a:ext>
              </a:extLst>
            </p:cNvPr>
            <p:cNvSpPr/>
            <p:nvPr/>
          </p:nvSpPr>
          <p:spPr>
            <a:xfrm>
              <a:off x="1860885" y="3898232"/>
              <a:ext cx="2679032" cy="449180"/>
            </a:xfrm>
            <a:prstGeom prst="frame">
              <a:avLst>
                <a:gd name="adj1" fmla="val 611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8" name="Frame 7">
              <a:extLst>
                <a:ext uri="{FF2B5EF4-FFF2-40B4-BE49-F238E27FC236}">
                  <a16:creationId xmlns:a16="http://schemas.microsoft.com/office/drawing/2014/main" id="{8AF41B55-A0A0-7A46-9E1F-5660D0692E9C}"/>
                </a:ext>
              </a:extLst>
            </p:cNvPr>
            <p:cNvSpPr/>
            <p:nvPr/>
          </p:nvSpPr>
          <p:spPr>
            <a:xfrm>
              <a:off x="1259306" y="4604670"/>
              <a:ext cx="2302042" cy="449180"/>
            </a:xfrm>
            <a:prstGeom prst="frame">
              <a:avLst>
                <a:gd name="adj1" fmla="val 6117"/>
              </a:avLst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0F894071-E792-844E-8F0F-DAF2B4E3C028}"/>
                </a:ext>
              </a:extLst>
            </p:cNvPr>
            <p:cNvSpPr txBox="1"/>
            <p:nvPr/>
          </p:nvSpPr>
          <p:spPr>
            <a:xfrm>
              <a:off x="4191000" y="5715298"/>
              <a:ext cx="3809999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00B050"/>
                  </a:solidFill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LLVM C API calls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61DC86D7-E426-3E4F-B841-D40F02FB9DD3}"/>
                </a:ext>
              </a:extLst>
            </p:cNvPr>
            <p:cNvCxnSpPr>
              <a:cxnSpLocks/>
              <a:stCxn id="9" idx="0"/>
            </p:cNvCxnSpPr>
            <p:nvPr/>
          </p:nvCxnSpPr>
          <p:spPr>
            <a:xfrm flipH="1" flipV="1">
              <a:off x="2406316" y="5053850"/>
              <a:ext cx="3689684" cy="661448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DCF73D38-70CC-694C-BC67-EB300C369740}"/>
                </a:ext>
              </a:extLst>
            </p:cNvPr>
            <p:cNvCxnSpPr>
              <a:cxnSpLocks/>
              <a:endCxn id="7" idx="2"/>
            </p:cNvCxnSpPr>
            <p:nvPr/>
          </p:nvCxnSpPr>
          <p:spPr>
            <a:xfrm flipH="1" flipV="1">
              <a:off x="3200401" y="4347412"/>
              <a:ext cx="2895599" cy="1366169"/>
            </a:xfrm>
            <a:prstGeom prst="straightConnector1">
              <a:avLst/>
            </a:prstGeom>
            <a:ln w="25400">
              <a:solidFill>
                <a:srgbClr val="00B05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474263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23EB30-3D6C-514A-B61E-F740FA5368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Easy-to-build FFI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37BB73-9D29-234E-8C02-6CA3F0DD7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sz="5900" dirty="0"/>
              <a:t>vs. Scala: no need for wrapper objects,  interact with GC, etc.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#[</a:t>
            </a:r>
            <a:r>
              <a:rPr lang="en-US" sz="3300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repr</a:t>
            </a: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(u64)]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 </a:t>
            </a:r>
            <a:r>
              <a:rPr lang="en-US" sz="33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enum</a:t>
            </a:r>
            <a:r>
              <a:rPr lang="en-US" sz="3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33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WeldConf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_A,</a:t>
            </a:r>
          </a:p>
          <a:p>
            <a:pPr marL="0" indent="0">
              <a:buNone/>
            </a:pP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  <a:p>
            <a:pPr marL="0" indent="0">
              <a:buNone/>
            </a:pPr>
            <a:endParaRPr lang="en-US" sz="33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#[allow(</a:t>
            </a:r>
            <a:r>
              <a:rPr lang="en-US" sz="3300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non_camel_case_types</a:t>
            </a: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)]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 type </a:t>
            </a:r>
            <a:r>
              <a:rPr lang="en-US" sz="33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weld_conf_t</a:t>
            </a:r>
            <a:r>
              <a:rPr lang="en-US" sz="33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 </a:t>
            </a:r>
            <a:r>
              <a:rPr lang="en-US" sz="3300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</a:t>
            </a:r>
            <a:r>
              <a:rPr lang="en-US" sz="3300" dirty="0" err="1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mut</a:t>
            </a:r>
            <a:r>
              <a:rPr lang="en-US" sz="3300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3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WeldConf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;</a:t>
            </a:r>
          </a:p>
          <a:p>
            <a:endParaRPr lang="en-US" sz="33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#[</a:t>
            </a:r>
            <a:r>
              <a:rPr lang="en-US" sz="3300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no_mangle</a:t>
            </a: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sz="3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 extern </a:t>
            </a:r>
            <a:r>
              <a:rPr lang="en-US" sz="3300" dirty="0">
                <a:solidFill>
                  <a:schemeClr val="accent5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"C" </a:t>
            </a:r>
            <a:r>
              <a:rPr lang="en-US" sz="3300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fn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33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weld_conf_new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 </a:t>
            </a:r>
            <a:r>
              <a:rPr lang="en-US" sz="3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-&gt;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sz="33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weld_conf_t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{</a:t>
            </a:r>
          </a:p>
          <a:p>
            <a:pPr marL="0" indent="0">
              <a:buNone/>
            </a:pP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   </a:t>
            </a:r>
            <a:r>
              <a:rPr lang="en-US" sz="3300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Box</a:t>
            </a: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3300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into_raw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3300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Box</a:t>
            </a: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33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new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weld::</a:t>
            </a:r>
            <a:r>
              <a:rPr lang="en-US" sz="3300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WeldConf</a:t>
            </a:r>
            <a:r>
              <a:rPr lang="en-US" sz="3300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::</a:t>
            </a:r>
            <a:r>
              <a:rPr lang="en-US" sz="3300" dirty="0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new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())) </a:t>
            </a:r>
            <a:r>
              <a:rPr lang="en-US" sz="3300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as</a:t>
            </a: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_</a:t>
            </a:r>
          </a:p>
          <a:p>
            <a:pPr marL="0" indent="0">
              <a:buNone/>
            </a:pPr>
            <a:r>
              <a:rPr lang="en-US" sz="33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C89FA0-5D2F-2D46-BA77-3930189A25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29</a:t>
            </a:fld>
            <a:endParaRPr lang="en-US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59F17763-306F-9D43-9317-9FEE54337C63}"/>
              </a:ext>
            </a:extLst>
          </p:cNvPr>
          <p:cNvSpPr/>
          <p:nvPr/>
        </p:nvSpPr>
        <p:spPr>
          <a:xfrm>
            <a:off x="7359316" y="2646948"/>
            <a:ext cx="3994484" cy="2133600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Can almost certainly automate this with procedural macros</a:t>
            </a:r>
          </a:p>
          <a:p>
            <a:pPr algn="ctr"/>
            <a:endParaRPr lang="en-US" sz="2400" dirty="0">
              <a:solidFill>
                <a:sysClr val="windowText" lastClr="000000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algn="ctr"/>
            <a:r>
              <a:rPr lang="en-US" sz="2400" dirty="0">
                <a:solidFill>
                  <a:sysClr val="windowText" lastClr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(we haven’t tried)</a:t>
            </a:r>
          </a:p>
        </p:txBody>
      </p:sp>
    </p:spTree>
    <p:extLst>
      <p:ext uri="{BB962C8B-B14F-4D97-AF65-F5344CB8AC3E}">
        <p14:creationId xmlns:p14="http://schemas.microsoft.com/office/powerpoint/2010/main" val="2317143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 for the Weld Project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ea typeface="Helvetica Regular" charset="0"/>
                <a:cs typeface="Helvetica Regular" charset="0"/>
              </a:rPr>
              <a:t>Modern data analytics applications combine many disjoint processing libraries &amp; functions</a:t>
            </a:r>
          </a:p>
          <a:p>
            <a:endParaRPr lang="en-US" dirty="0">
              <a:ea typeface="Helvetica Regular" charset="0"/>
              <a:cs typeface="Helvetica Regular" charset="0"/>
            </a:endParaRPr>
          </a:p>
          <a:p>
            <a:endParaRPr lang="en-US" dirty="0">
              <a:ea typeface="Helvetica Regular" charset="0"/>
              <a:cs typeface="Helvetica Regular" charset="0"/>
            </a:endParaRPr>
          </a:p>
          <a:p>
            <a:endParaRPr lang="en-US" dirty="0">
              <a:ea typeface="Helvetica Regular" charset="0"/>
              <a:cs typeface="Helvetica Regular" charset="0"/>
            </a:endParaRPr>
          </a:p>
          <a:p>
            <a:endParaRPr lang="en-US" dirty="0"/>
          </a:p>
          <a:p>
            <a:pPr marL="0" indent="0">
              <a:buNone/>
            </a:pPr>
            <a:r>
              <a:rPr lang="en-US" sz="2400" dirty="0">
                <a:solidFill>
                  <a:schemeClr val="accent6">
                    <a:lumMod val="75000"/>
                  </a:schemeClr>
                </a:solidFill>
                <a:ea typeface="Helvetica Regular" charset="0"/>
                <a:cs typeface="Helvetica Regular" charset="0"/>
              </a:rPr>
              <a:t>+ Great results leveraging work of 1000s of authors</a:t>
            </a:r>
          </a:p>
          <a:p>
            <a:pPr marL="0" indent="0">
              <a:buNone/>
            </a:pPr>
            <a:r>
              <a:rPr lang="en-US" sz="2400" dirty="0">
                <a:solidFill>
                  <a:srgbClr val="C41B27"/>
                </a:solidFill>
                <a:ea typeface="Helvetica Regular" charset="0"/>
                <a:cs typeface="Helvetica Regular" charset="0"/>
              </a:rPr>
              <a:t>– No optimization across functions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2913068" y="3141504"/>
            <a:ext cx="6365864" cy="859790"/>
            <a:chOff x="1224823" y="3008408"/>
            <a:chExt cx="6365864" cy="85979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4823" y="3213464"/>
              <a:ext cx="2158458" cy="449679"/>
            </a:xfrm>
            <a:prstGeom prst="rect">
              <a:avLst/>
            </a:prstGeom>
          </p:spPr>
        </p:pic>
        <p:pic>
          <p:nvPicPr>
            <p:cNvPr id="6" name="numpy_project_page.jpg"/>
            <p:cNvPicPr>
              <a:picLocks noChangeAspect="1"/>
            </p:cNvPicPr>
            <p:nvPr/>
          </p:nvPicPr>
          <p:blipFill rotWithShape="1">
            <a:blip r:embed="rId4"/>
            <a:srcRect t="19883" b="10813"/>
            <a:stretch/>
          </p:blipFill>
          <p:spPr>
            <a:xfrm>
              <a:off x="5385157" y="3008408"/>
              <a:ext cx="2205530" cy="859790"/>
            </a:xfrm>
            <a:prstGeom prst="rect">
              <a:avLst/>
            </a:prstGeom>
            <a:ln w="12700">
              <a:miter lim="400000"/>
            </a:ln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7288" b="27426"/>
            <a:stretch/>
          </p:blipFill>
          <p:spPr>
            <a:xfrm>
              <a:off x="3717731" y="3069830"/>
              <a:ext cx="1332976" cy="736946"/>
            </a:xfrm>
            <a:prstGeom prst="rect">
              <a:avLst/>
            </a:prstGeom>
          </p:spPr>
        </p:pic>
      </p:grp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ABB4E861-1103-1B4A-9113-D1BFEC4314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192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D41017-C395-B340-89B6-FA0C8F2A7B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Cargo to manage…everything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40EADF-FDDB-9E4A-8CB6-486B28CB51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Automatic C header generation</a:t>
            </a:r>
          </a:p>
          <a:p>
            <a:r>
              <a:rPr lang="en-US" dirty="0"/>
              <a:t>Workspaces to build tools automatically</a:t>
            </a:r>
          </a:p>
          <a:p>
            <a:r>
              <a:rPr lang="en-US" dirty="0"/>
              <a:t>Docs, testing, etc.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5C5445-15DF-534A-BA5C-97C62CF2F1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30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7114EF7-B813-D344-A9CD-071D744963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5817" y="681037"/>
            <a:ext cx="2743200" cy="5715764"/>
          </a:xfrm>
          <a:prstGeom prst="rect">
            <a:avLst/>
          </a:prstGeom>
        </p:spPr>
      </p:pic>
      <p:sp>
        <p:nvSpPr>
          <p:cNvPr id="6" name="Right Arrow 5">
            <a:extLst>
              <a:ext uri="{FF2B5EF4-FFF2-40B4-BE49-F238E27FC236}">
                <a16:creationId xmlns:a16="http://schemas.microsoft.com/office/drawing/2014/main" id="{A56F25CE-DD8E-D04D-B6B0-4C22554EFC66}"/>
              </a:ext>
            </a:extLst>
          </p:cNvPr>
          <p:cNvSpPr/>
          <p:nvPr/>
        </p:nvSpPr>
        <p:spPr>
          <a:xfrm>
            <a:off x="7042484" y="5309937"/>
            <a:ext cx="1187116" cy="73793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F2E87D1-C345-DD47-86A5-0B16E6C2D25D}"/>
              </a:ext>
            </a:extLst>
          </p:cNvPr>
          <p:cNvSpPr txBox="1"/>
          <p:nvPr/>
        </p:nvSpPr>
        <p:spPr>
          <a:xfrm>
            <a:off x="3930314" y="5066327"/>
            <a:ext cx="30800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 still don’t know how to write a (proper)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Makefile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from scratch.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9308EB-2E89-D44F-90CC-B490FBE4AB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9721" y="3538919"/>
            <a:ext cx="2298700" cy="193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43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F031B-D938-C645-9F4E-956788DDE5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71BBF2-5AA8-4246-80D3-A0EB0D3AD5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Life was good, but we still had that pesky C++ parallel runtime…</a:t>
            </a:r>
          </a:p>
          <a:p>
            <a:pPr lvl="1"/>
            <a:r>
              <a:rPr lang="en-US" dirty="0">
                <a:solidFill>
                  <a:srgbClr val="C00000"/>
                </a:solidFill>
              </a:rPr>
              <a:t>Concurrency bugs unrelated to generated code, two codebases, complex build system,  two logging and debugging systems, etc.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DAC487-0675-B341-A73B-C7B64A15C9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303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03C32E-B761-4A4A-A6F6-21627E5998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Weld in Rust, v2.0: Rust parallel runtime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86E78-20CC-F747-9049-FE6639E04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32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614D797-01A5-4E40-98DA-73DCB655CD5A}"/>
              </a:ext>
            </a:extLst>
          </p:cNvPr>
          <p:cNvSpPr/>
          <p:nvPr/>
        </p:nvSpPr>
        <p:spPr>
          <a:xfrm>
            <a:off x="838200" y="1690688"/>
            <a:ext cx="3466532" cy="435133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ysClr val="windowText" lastClr="00000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A1AA258-3568-6A4F-AE67-74B07AD9C59E}"/>
              </a:ext>
            </a:extLst>
          </p:cNvPr>
          <p:cNvSpPr/>
          <p:nvPr/>
        </p:nvSpPr>
        <p:spPr>
          <a:xfrm>
            <a:off x="1266398" y="4790819"/>
            <a:ext cx="2610135" cy="1074872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ysClr val="windowText" lastClr="000000"/>
                </a:solidFill>
              </a:rPr>
              <a:t>Rust parallel runtime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2378F61-AFB2-454B-8FC6-55AE1477AF1D}"/>
              </a:ext>
            </a:extLst>
          </p:cNvPr>
          <p:cNvSpPr/>
          <p:nvPr/>
        </p:nvSpPr>
        <p:spPr>
          <a:xfrm>
            <a:off x="1266397" y="2010245"/>
            <a:ext cx="2610135" cy="7481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Core Weld API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7AD91B-1A52-9846-B524-740250A302BB}"/>
              </a:ext>
            </a:extLst>
          </p:cNvPr>
          <p:cNvSpPr/>
          <p:nvPr/>
        </p:nvSpPr>
        <p:spPr>
          <a:xfrm>
            <a:off x="1266396" y="2919991"/>
            <a:ext cx="2610135" cy="7481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Optimizer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9832BE8-FFED-2E46-8CC1-44E0884FA61B}"/>
              </a:ext>
            </a:extLst>
          </p:cNvPr>
          <p:cNvSpPr/>
          <p:nvPr/>
        </p:nvSpPr>
        <p:spPr>
          <a:xfrm>
            <a:off x="1266395" y="3881073"/>
            <a:ext cx="2610135" cy="748143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Compiler backends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C198A38-3506-394A-BF4C-566A383A7989}"/>
              </a:ext>
            </a:extLst>
          </p:cNvPr>
          <p:cNvSpPr/>
          <p:nvPr/>
        </p:nvSpPr>
        <p:spPr>
          <a:xfrm>
            <a:off x="4972334" y="1690688"/>
            <a:ext cx="3466532" cy="14275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ysClr val="windowText" lastClr="000000"/>
                </a:solidFill>
              </a:rPr>
              <a:t>C API for bindings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0FA724D8-83F5-9F40-BDAA-1A07B2D59D39}"/>
              </a:ext>
            </a:extLst>
          </p:cNvPr>
          <p:cNvCxnSpPr>
            <a:cxnSpLocks/>
            <a:stCxn id="8" idx="3"/>
          </p:cNvCxnSpPr>
          <p:nvPr/>
        </p:nvCxnSpPr>
        <p:spPr>
          <a:xfrm>
            <a:off x="3876532" y="2384317"/>
            <a:ext cx="1095802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CC3A0A5E-D094-D941-8896-AF7CBE575BD3}"/>
              </a:ext>
            </a:extLst>
          </p:cNvPr>
          <p:cNvSpPr txBox="1"/>
          <p:nvPr/>
        </p:nvSpPr>
        <p:spPr>
          <a:xfrm>
            <a:off x="838196" y="6125517"/>
            <a:ext cx="3466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crate weld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0FAB951-EFA3-5B47-9EE0-CF3C7031B364}"/>
              </a:ext>
            </a:extLst>
          </p:cNvPr>
          <p:cNvSpPr txBox="1"/>
          <p:nvPr/>
        </p:nvSpPr>
        <p:spPr>
          <a:xfrm>
            <a:off x="4972334" y="3173244"/>
            <a:ext cx="3466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crate </a:t>
            </a:r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cweld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algn="ctr"/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(Built as 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dylib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A6A02199-3E05-334A-B9AE-5AC5EA7CF8A3}"/>
              </a:ext>
            </a:extLst>
          </p:cNvPr>
          <p:cNvCxnSpPr>
            <a:cxnSpLocks/>
          </p:cNvCxnSpPr>
          <p:nvPr/>
        </p:nvCxnSpPr>
        <p:spPr>
          <a:xfrm>
            <a:off x="8438866" y="2408183"/>
            <a:ext cx="1095802" cy="0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3E97F653-7EBE-E848-9300-88EE7163D68B}"/>
              </a:ext>
            </a:extLst>
          </p:cNvPr>
          <p:cNvCxnSpPr>
            <a:cxnSpLocks/>
            <a:stCxn id="14" idx="3"/>
          </p:cNvCxnSpPr>
          <p:nvPr/>
        </p:nvCxnSpPr>
        <p:spPr>
          <a:xfrm>
            <a:off x="8438866" y="2404459"/>
            <a:ext cx="1095802" cy="713771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7263FCC0-901D-9C43-A772-4515107858D0}"/>
              </a:ext>
            </a:extLst>
          </p:cNvPr>
          <p:cNvCxnSpPr>
            <a:cxnSpLocks/>
            <a:stCxn id="14" idx="3"/>
          </p:cNvCxnSpPr>
          <p:nvPr/>
        </p:nvCxnSpPr>
        <p:spPr>
          <a:xfrm flipV="1">
            <a:off x="8438866" y="1690688"/>
            <a:ext cx="1095802" cy="713771"/>
          </a:xfrm>
          <a:prstGeom prst="straightConnector1">
            <a:avLst/>
          </a:prstGeom>
          <a:ln w="50800">
            <a:solidFill>
              <a:schemeClr val="accent1">
                <a:lumMod val="50000"/>
              </a:schemeClr>
            </a:solidFill>
            <a:prstDash val="sysDash"/>
            <a:headEnd type="non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89738CCB-33BB-0D40-BC27-B09B18B9A198}"/>
              </a:ext>
            </a:extLst>
          </p:cNvPr>
          <p:cNvSpPr txBox="1"/>
          <p:nvPr/>
        </p:nvSpPr>
        <p:spPr>
          <a:xfrm>
            <a:off x="9592376" y="1363914"/>
            <a:ext cx="16580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Python bindings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03A54A1-37E8-2D43-AC9F-2069F8BB237F}"/>
              </a:ext>
            </a:extLst>
          </p:cNvPr>
          <p:cNvSpPr txBox="1"/>
          <p:nvPr/>
        </p:nvSpPr>
        <p:spPr>
          <a:xfrm>
            <a:off x="9592375" y="2241079"/>
            <a:ext cx="165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Java bindings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E1D387B-F348-344A-AFD2-620146ADA768}"/>
              </a:ext>
            </a:extLst>
          </p:cNvPr>
          <p:cNvSpPr txBox="1"/>
          <p:nvPr/>
        </p:nvSpPr>
        <p:spPr>
          <a:xfrm>
            <a:off x="9695793" y="2992337"/>
            <a:ext cx="16580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616A90D-0BAE-3543-8478-92FB11576218}"/>
              </a:ext>
            </a:extLst>
          </p:cNvPr>
          <p:cNvSpPr txBox="1"/>
          <p:nvPr/>
        </p:nvSpPr>
        <p:spPr>
          <a:xfrm>
            <a:off x="4732930" y="4847756"/>
            <a:ext cx="702229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Saf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(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er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) than C++ (no guarantees with JIT)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Single logging and debugging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Easier to pass info from runtime </a:t>
            </a:r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  <a:sym typeface="Wingdings" pitchFamily="2" charset="2"/>
              </a:rPr>
              <a:t>to compiler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50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0B7D-D438-2747-88F1-9075AD0F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runtime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E57CE-AE52-F54F-AF94-F61B1B8F2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JIT’d machine code calls into Rust using FFI-style functions</a:t>
            </a:r>
          </a:p>
          <a:p>
            <a:pPr marL="0" indent="0">
              <a:buNone/>
            </a:pPr>
            <a:endParaRPr lang="en-US" dirty="0">
              <a:solidFill>
                <a:schemeClr val="accent6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 type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JITFunc</a:t>
            </a:r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=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unsafe extern </a:t>
            </a:r>
            <a:r>
              <a:rPr lang="en-US" dirty="0">
                <a:solidFill>
                  <a:schemeClr val="accent5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"C"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mut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c_void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thread: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u32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  <a:endParaRPr lang="en-US" dirty="0">
              <a:solidFill>
                <a:srgbClr val="C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endParaRPr lang="en-US" dirty="0">
              <a:solidFill>
                <a:srgbClr val="C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#[</a:t>
            </a:r>
            <a:r>
              <a:rPr lang="en-US" dirty="0" err="1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no_mangle</a:t>
            </a:r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]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pub extern </a:t>
            </a:r>
            <a:r>
              <a:rPr lang="en-US" dirty="0">
                <a:solidFill>
                  <a:schemeClr val="accent5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"C" </a:t>
            </a:r>
            <a:r>
              <a:rPr lang="en-US" dirty="0" err="1">
                <a:solidFill>
                  <a:schemeClr val="accent6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fn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run_task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func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JITFunc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</a:t>
            </a:r>
          </a:p>
          <a:p>
            <a:pPr marL="0" indent="0">
              <a:buNone/>
            </a:pP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				 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arg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*</a:t>
            </a:r>
            <a:r>
              <a:rPr lang="en-US" dirty="0" err="1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mut</a:t>
            </a:r>
            <a:r>
              <a:rPr lang="en-US" dirty="0">
                <a:solidFill>
                  <a:schemeClr val="accent4">
                    <a:lumMod val="75000"/>
                  </a:schemeClr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</a:t>
            </a:r>
            <a:r>
              <a:rPr lang="en-US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c_void</a:t>
            </a:r>
            <a:r>
              <a:rPr lang="en-US" dirty="0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);</a:t>
            </a:r>
          </a:p>
          <a:p>
            <a:pPr marL="0" indent="0">
              <a:buNone/>
            </a:pPr>
            <a:endParaRPr lang="en-US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6C0E5-99CB-254F-8035-38560E4F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8332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2D0B7D-D438-2747-88F1-9075AD0FF5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Parallel runtime in Rust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62E57CE-AE52-F54F-AF94-F61B1B8F24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Tasks executed using Rust threads.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636C0E5-99CB-254F-8035-38560E4FA2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34</a:t>
            </a:fld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47B4B10-37CD-4243-BFC9-C2A1BF8B887F}"/>
              </a:ext>
            </a:extLst>
          </p:cNvPr>
          <p:cNvSpPr/>
          <p:nvPr/>
        </p:nvSpPr>
        <p:spPr>
          <a:xfrm>
            <a:off x="6837947" y="3121366"/>
            <a:ext cx="4267200" cy="2968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run_task</a:t>
            </a:r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</a:t>
            </a:r>
            <a:r>
              <a:rPr lang="en-US" dirty="0" err="1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func</a:t>
            </a:r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: </a:t>
            </a:r>
            <a:r>
              <a:rPr lang="en-US" dirty="0" err="1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JITFunc</a:t>
            </a:r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, …) {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</a:t>
            </a:r>
            <a:r>
              <a:rPr lang="en-US" dirty="0">
                <a:solidFill>
                  <a:srgbClr val="00B05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thread::spawn</a:t>
            </a:r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(|_| {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...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	</a:t>
            </a:r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f1(...)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	});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}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BD5CD75-2B37-4E44-8DE1-1A2C351EA7E5}"/>
              </a:ext>
            </a:extLst>
          </p:cNvPr>
          <p:cNvSpPr txBox="1"/>
          <p:nvPr/>
        </p:nvSpPr>
        <p:spPr>
          <a:xfrm>
            <a:off x="6669507" y="2569356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Rust-based Runtime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0B74003-57B5-AD45-9D48-7DF7A3C9C0E3}"/>
              </a:ext>
            </a:extLst>
          </p:cNvPr>
          <p:cNvSpPr/>
          <p:nvPr/>
        </p:nvSpPr>
        <p:spPr>
          <a:xfrm>
            <a:off x="838200" y="3121366"/>
            <a:ext cx="5727033" cy="2968540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ysClr val="windowText" lastClr="0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 LLVM Generated Function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define void @</a:t>
            </a:r>
            <a:r>
              <a:rPr lang="en-US" dirty="0">
                <a:solidFill>
                  <a:srgbClr val="C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f1</a:t>
            </a:r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(u8*, u32) { … }</a:t>
            </a:r>
          </a:p>
          <a:p>
            <a:endParaRPr lang="en-US" dirty="0">
              <a:solidFill>
                <a:sysClr val="windowText" lastClr="0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endParaRPr lang="en-US" dirty="0">
              <a:solidFill>
                <a:sysClr val="windowText" lastClr="000000"/>
              </a:solidFill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%13 = load %s0*, %s0** %14, align 8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%.unpack = load i32*, i32** %.elt9</a:t>
            </a:r>
          </a:p>
          <a:p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%.unpack2 = load i64, i64* %.elt1 %</a:t>
            </a:r>
            <a:r>
              <a:rPr lang="en-US" dirty="0" err="1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capacity.i.i</a:t>
            </a:r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= </a:t>
            </a:r>
            <a:r>
              <a:rPr lang="en-US" dirty="0" err="1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shl</a:t>
            </a:r>
            <a:r>
              <a:rPr lang="en-US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i64 %.unpack2, 2</a:t>
            </a:r>
          </a:p>
          <a:p>
            <a:r>
              <a:rPr lang="en-US" b="1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call void @</a:t>
            </a:r>
            <a:r>
              <a:rPr lang="en-US" b="1" dirty="0" err="1">
                <a:solidFill>
                  <a:schemeClr val="accent1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run_task</a:t>
            </a:r>
            <a:r>
              <a:rPr lang="en-US" b="1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(%</a:t>
            </a:r>
            <a:r>
              <a:rPr lang="en-US" b="1" dirty="0" err="1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JITFunc</a:t>
            </a:r>
            <a:r>
              <a:rPr lang="en-US" b="1" dirty="0">
                <a:solidFill>
                  <a:sysClr val="windowText" lastClr="000000"/>
                </a:solidFill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 %f1, …)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476EED7-51D7-7C4B-86C1-A7E94C22F02A}"/>
              </a:ext>
            </a:extLst>
          </p:cNvPr>
          <p:cNvSpPr txBox="1"/>
          <p:nvPr/>
        </p:nvSpPr>
        <p:spPr>
          <a:xfrm>
            <a:off x="782054" y="2659701"/>
            <a:ext cx="426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JIT’d LLVM code</a:t>
            </a:r>
          </a:p>
        </p:txBody>
      </p:sp>
      <p:cxnSp>
        <p:nvCxnSpPr>
          <p:cNvPr id="22" name="Elbow Connector 21">
            <a:extLst>
              <a:ext uri="{FF2B5EF4-FFF2-40B4-BE49-F238E27FC236}">
                <a16:creationId xmlns:a16="http://schemas.microsoft.com/office/drawing/2014/main" id="{B1C62159-09D1-E345-81A6-CE88E57DDE8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678907" y="4475750"/>
            <a:ext cx="1684421" cy="1106903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Elbow Connector 24">
            <a:extLst>
              <a:ext uri="{FF2B5EF4-FFF2-40B4-BE49-F238E27FC236}">
                <a16:creationId xmlns:a16="http://schemas.microsoft.com/office/drawing/2014/main" id="{0430143D-A15F-ED47-912C-E1E860D3D4FD}"/>
              </a:ext>
            </a:extLst>
          </p:cNvPr>
          <p:cNvCxnSpPr/>
          <p:nvPr/>
        </p:nvCxnSpPr>
        <p:spPr>
          <a:xfrm rot="10800000">
            <a:off x="5293895" y="3898233"/>
            <a:ext cx="2502568" cy="818147"/>
          </a:xfrm>
          <a:prstGeom prst="bentConnector3">
            <a:avLst/>
          </a:prstGeom>
          <a:ln w="508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50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D30533-646C-C341-90C2-BD96ACB556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Interested? We’d love contributors!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A8930-4C89-234A-85B0-5918D5962B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Today: 30+ total contributors, 1000+ GitHub stars</a:t>
            </a:r>
          </a:p>
          <a:p>
            <a:pPr marL="0" indent="0">
              <a:buNone/>
            </a:pPr>
            <a:r>
              <a:rPr lang="en-US" dirty="0"/>
              <a:t>Many things to do!</a:t>
            </a:r>
          </a:p>
          <a:p>
            <a:pPr lvl="1"/>
            <a:r>
              <a:rPr lang="en-US" dirty="0"/>
              <a:t>More compiler optimizations, better code generation, better debugging tools for generated code, nicer integrations with libraries, better GPU support, etc. etc.</a:t>
            </a:r>
          </a:p>
          <a:p>
            <a:pPr lvl="1"/>
            <a:endParaRPr lang="en-US" dirty="0"/>
          </a:p>
          <a:p>
            <a:pPr marL="0" indent="0">
              <a:buNone/>
            </a:pPr>
            <a:r>
              <a:rPr lang="en-US" dirty="0"/>
              <a:t>Contributions by others in academia, industry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3EC50E-6D3D-704B-81C9-C78409382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35</a:t>
            </a:fld>
            <a:endParaRPr lang="en-US"/>
          </a:p>
        </p:txBody>
      </p:sp>
      <p:pic>
        <p:nvPicPr>
          <p:cNvPr id="1026" name="Picture 2" descr="Image result for nec">
            <a:hlinkClick r:id="rId3"/>
            <a:extLst>
              <a:ext uri="{FF2B5EF4-FFF2-40B4-BE49-F238E27FC236}">
                <a16:creationId xmlns:a16="http://schemas.microsoft.com/office/drawing/2014/main" id="{009D2050-4401-124F-B946-7344082422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9379" y="5219610"/>
            <a:ext cx="2751221" cy="744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databricks">
            <a:hlinkClick r:id="rId5"/>
            <a:extLst>
              <a:ext uri="{FF2B5EF4-FFF2-40B4-BE49-F238E27FC236}">
                <a16:creationId xmlns:a16="http://schemas.microsoft.com/office/drawing/2014/main" id="{FD2850AB-9097-6B43-ABF5-8071ED865F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431" y="4997658"/>
            <a:ext cx="2385595" cy="1188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Image result for cwi">
            <a:hlinkClick r:id="rId7"/>
            <a:extLst>
              <a:ext uri="{FF2B5EF4-FFF2-40B4-BE49-F238E27FC236}">
                <a16:creationId xmlns:a16="http://schemas.microsoft.com/office/drawing/2014/main" id="{39C09485-6BF5-2C48-919C-48A55B548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799597"/>
            <a:ext cx="1604879" cy="1604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1FA0D62-89BE-1D48-BBF9-8FFDFE4AFF1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125953" y="4799597"/>
            <a:ext cx="1604880" cy="1604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3385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BF17E0-0CE2-7244-99AA-C4B214501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Thanks to the Stanford Weld team!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E8F72D-611A-BD41-808E-506B522C5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36</a:t>
            </a:fld>
            <a:endParaRPr lang="en-US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09CE29D0-B62D-C747-8918-84A9CDB222E5}"/>
              </a:ext>
            </a:extLst>
          </p:cNvPr>
          <p:cNvGrpSpPr/>
          <p:nvPr/>
        </p:nvGrpSpPr>
        <p:grpSpPr>
          <a:xfrm>
            <a:off x="570457" y="1690688"/>
            <a:ext cx="8549850" cy="2326222"/>
            <a:chOff x="626659" y="1881963"/>
            <a:chExt cx="8549850" cy="2326222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F916B521-272A-4340-8236-8AFE5134B8B8}"/>
                </a:ext>
              </a:extLst>
            </p:cNvPr>
            <p:cNvGrpSpPr/>
            <p:nvPr/>
          </p:nvGrpSpPr>
          <p:grpSpPr>
            <a:xfrm>
              <a:off x="626659" y="1881963"/>
              <a:ext cx="2251881" cy="2326222"/>
              <a:chOff x="626659" y="1881963"/>
              <a:chExt cx="2251881" cy="2326222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B05DAD76-0F6B-674F-9C99-61C7BE7F2C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38200" y="1881963"/>
                <a:ext cx="1828800" cy="1828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E4990E2-82C0-8245-8AB4-DB3F21AA6D28}"/>
                  </a:ext>
                </a:extLst>
              </p:cNvPr>
              <p:cNvSpPr txBox="1"/>
              <p:nvPr/>
            </p:nvSpPr>
            <p:spPr>
              <a:xfrm>
                <a:off x="626659" y="3838853"/>
                <a:ext cx="2251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Deepak Narayanan</a:t>
                </a:r>
              </a:p>
            </p:txBody>
          </p: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BC7F5AD9-8D32-D142-9582-1D6A3E8E13B1}"/>
                </a:ext>
              </a:extLst>
            </p:cNvPr>
            <p:cNvGrpSpPr/>
            <p:nvPr/>
          </p:nvGrpSpPr>
          <p:grpSpPr>
            <a:xfrm>
              <a:off x="3775644" y="1881963"/>
              <a:ext cx="2251881" cy="2326222"/>
              <a:chOff x="3454920" y="1881963"/>
              <a:chExt cx="2251881" cy="2326222"/>
            </a:xfrm>
          </p:grpSpPr>
          <p:pic>
            <p:nvPicPr>
              <p:cNvPr id="8" name="Picture 7">
                <a:extLst>
                  <a:ext uri="{FF2B5EF4-FFF2-40B4-BE49-F238E27FC236}">
                    <a16:creationId xmlns:a16="http://schemas.microsoft.com/office/drawing/2014/main" id="{FE16FF2B-773E-C94C-84D2-1DAD22CD0A08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t="-163" r="4137" b="-163"/>
              <a:stretch/>
            </p:blipFill>
            <p:spPr>
              <a:xfrm>
                <a:off x="3666461" y="1881963"/>
                <a:ext cx="1828800" cy="1828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381D68B0-0A88-9A42-89D4-DE5E34911C86}"/>
                  </a:ext>
                </a:extLst>
              </p:cNvPr>
              <p:cNvSpPr txBox="1"/>
              <p:nvPr/>
            </p:nvSpPr>
            <p:spPr>
              <a:xfrm>
                <a:off x="3454920" y="3838853"/>
                <a:ext cx="2251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James Thomas</a:t>
                </a:r>
              </a:p>
            </p:txBody>
          </p:sp>
        </p:grp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BD4F5757-F72B-8447-A88F-EC925D9D15F0}"/>
                </a:ext>
              </a:extLst>
            </p:cNvPr>
            <p:cNvGrpSpPr/>
            <p:nvPr/>
          </p:nvGrpSpPr>
          <p:grpSpPr>
            <a:xfrm>
              <a:off x="6924628" y="1881963"/>
              <a:ext cx="2251881" cy="2326222"/>
              <a:chOff x="6282066" y="1881963"/>
              <a:chExt cx="2251881" cy="2326222"/>
            </a:xfrm>
          </p:grpSpPr>
          <p:pic>
            <p:nvPicPr>
              <p:cNvPr id="1028" name="Picture 4">
                <a:hlinkClick r:id="rId5"/>
                <a:extLst>
                  <a:ext uri="{FF2B5EF4-FFF2-40B4-BE49-F238E27FC236}">
                    <a16:creationId xmlns:a16="http://schemas.microsoft.com/office/drawing/2014/main" id="{6A24BDE9-E4AA-E04E-B18D-0AC3959B0885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493607" y="1881963"/>
                <a:ext cx="1828800" cy="18288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94C8150E-626E-1641-A62E-460B2AC24C3D}"/>
                  </a:ext>
                </a:extLst>
              </p:cNvPr>
              <p:cNvSpPr txBox="1"/>
              <p:nvPr/>
            </p:nvSpPr>
            <p:spPr>
              <a:xfrm>
                <a:off x="6282066" y="3838853"/>
                <a:ext cx="2251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Matei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</a:t>
                </a:r>
                <a:r>
                  <a:rPr lang="en-US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Zaharia</a:t>
                </a:r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5F73BA0-F49A-0B4D-95B8-0DA31D129DE6}"/>
              </a:ext>
            </a:extLst>
          </p:cNvPr>
          <p:cNvGrpSpPr/>
          <p:nvPr/>
        </p:nvGrpSpPr>
        <p:grpSpPr>
          <a:xfrm>
            <a:off x="570457" y="4208977"/>
            <a:ext cx="8549850" cy="2326222"/>
            <a:chOff x="626659" y="4332562"/>
            <a:chExt cx="8549850" cy="232622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16E28DD4-60F3-ED49-B068-F84EE29830F1}"/>
                </a:ext>
              </a:extLst>
            </p:cNvPr>
            <p:cNvGrpSpPr/>
            <p:nvPr/>
          </p:nvGrpSpPr>
          <p:grpSpPr>
            <a:xfrm>
              <a:off x="626659" y="4332562"/>
              <a:ext cx="2251881" cy="2326222"/>
              <a:chOff x="626659" y="4336275"/>
              <a:chExt cx="2251881" cy="2326222"/>
            </a:xfrm>
          </p:grpSpPr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id="{8971BC00-6778-7A40-987F-51CD2826DE6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38200" y="4336275"/>
                <a:ext cx="1828800" cy="1828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CA7232B6-CBA4-5842-AFEE-C9B82A8C4E89}"/>
                  </a:ext>
                </a:extLst>
              </p:cNvPr>
              <p:cNvSpPr txBox="1"/>
              <p:nvPr/>
            </p:nvSpPr>
            <p:spPr>
              <a:xfrm>
                <a:off x="626659" y="6293165"/>
                <a:ext cx="2251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Parimarjan</a:t>
                </a:r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 Negi</a:t>
                </a:r>
              </a:p>
            </p:txBody>
          </p:sp>
        </p:grp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7C4912BA-EE3F-9041-9AF8-51CCC9DCC941}"/>
                </a:ext>
              </a:extLst>
            </p:cNvPr>
            <p:cNvGrpSpPr/>
            <p:nvPr/>
          </p:nvGrpSpPr>
          <p:grpSpPr>
            <a:xfrm>
              <a:off x="6924628" y="4332562"/>
              <a:ext cx="2251881" cy="2326222"/>
              <a:chOff x="6282066" y="4332562"/>
              <a:chExt cx="2251881" cy="2326222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0F5DE3D4-72E8-E14A-9059-73FDB1C44B8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/>
              <a:srcRect l="12562" t="4768" r="15976" b="2"/>
              <a:stretch/>
            </p:blipFill>
            <p:spPr>
              <a:xfrm>
                <a:off x="6491412" y="4332562"/>
                <a:ext cx="1830995" cy="1828800"/>
              </a:xfrm>
              <a:prstGeom prst="rect">
                <a:avLst/>
              </a:prstGeom>
              <a:ln>
                <a:solidFill>
                  <a:schemeClr val="tx1"/>
                </a:solidFill>
              </a:ln>
            </p:spPr>
          </p:pic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6E5F8018-0DA6-1D43-8EDB-42360033ADA7}"/>
                  </a:ext>
                </a:extLst>
              </p:cNvPr>
              <p:cNvSpPr txBox="1"/>
              <p:nvPr/>
            </p:nvSpPr>
            <p:spPr>
              <a:xfrm>
                <a:off x="6282066" y="6289452"/>
                <a:ext cx="225188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Rahul </a:t>
                </a:r>
                <a:r>
                  <a:rPr lang="en-US" dirty="0" err="1">
                    <a:latin typeface="Open Sans" panose="020B0606030504020204" pitchFamily="34" charset="0"/>
                    <a:ea typeface="Open Sans" panose="020B0606030504020204" pitchFamily="34" charset="0"/>
                    <a:cs typeface="Open Sans" panose="020B0606030504020204" pitchFamily="34" charset="0"/>
                  </a:rPr>
                  <a:t>Palamuttam</a:t>
                </a:r>
                <a:endPara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C5525F9A-6010-7F49-A7A1-65FD4F3C0628}"/>
                </a:ext>
              </a:extLst>
            </p:cNvPr>
            <p:cNvSpPr txBox="1"/>
            <p:nvPr/>
          </p:nvSpPr>
          <p:spPr>
            <a:xfrm>
              <a:off x="3775643" y="6289452"/>
              <a:ext cx="225188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Pratiksha</a:t>
              </a:r>
              <a:r>
                <a:rPr lang="en-US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 </a:t>
              </a:r>
              <a:r>
                <a:rPr lang="en-US" dirty="0" err="1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Thaker</a:t>
              </a:r>
              <a:endPara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307FA75-4B5D-3746-A632-59DBF8FDD744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733"/>
          <a:stretch/>
        </p:blipFill>
        <p:spPr>
          <a:xfrm>
            <a:off x="3930982" y="4208977"/>
            <a:ext cx="1828801" cy="18288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84767165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Conclusion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825625"/>
            <a:ext cx="10515599" cy="4351338"/>
          </a:xfrm>
        </p:spPr>
        <p:txBody>
          <a:bodyPr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en-US" dirty="0"/>
              <a:t>Rust is a fantastic fit for building a modern high performance JIT compiler and runtime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Functional semantics for building compiler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Native execution speed for runtime, low level control</a:t>
            </a:r>
          </a:p>
          <a:p>
            <a:pPr lvl="1">
              <a:lnSpc>
                <a:spcPct val="120000"/>
              </a:lnSpc>
            </a:pPr>
            <a:r>
              <a:rPr lang="en-US" dirty="0"/>
              <a:t>Seamless interop with C </a:t>
            </a:r>
            <a:r>
              <a:rPr lang="en-US" dirty="0">
                <a:sym typeface="Wingdings" pitchFamily="2" charset="2"/>
              </a:rPr>
              <a:t> hooks into other languages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C60B66-DC41-0746-81D9-EF3DFB557E29}"/>
              </a:ext>
            </a:extLst>
          </p:cNvPr>
          <p:cNvSpPr txBox="1"/>
          <p:nvPr/>
        </p:nvSpPr>
        <p:spPr>
          <a:xfrm>
            <a:off x="838199" y="4853524"/>
            <a:ext cx="46046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Open Sans Condensed" panose="020B0606030504020204" pitchFamily="34" charset="0"/>
                <a:ea typeface="Open Sans Condensed" panose="020B0606030504020204" pitchFamily="34" charset="0"/>
                <a:cs typeface="Open Sans Condensed" panose="020B0606030504020204" pitchFamily="34" charset="0"/>
              </a:rPr>
              <a:t>Contact and Code</a:t>
            </a:r>
            <a:endParaRPr lang="en-US" sz="2400" b="1" dirty="0">
              <a:latin typeface="Open Sans Condensed" panose="020B0606030504020204" pitchFamily="34" charset="0"/>
              <a:ea typeface="Open Sans Condensed" panose="020B0606030504020204" pitchFamily="34" charset="0"/>
              <a:cs typeface="Open Sans Condensed" panose="020B0606030504020204" pitchFamily="34" charset="0"/>
            </a:endParaRP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shoumik@cs.stanford.edu</a:t>
            </a:r>
          </a:p>
          <a:p>
            <a:r>
              <a: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https://</a:t>
            </a:r>
            <a:r>
              <a:rPr lang="en-US" sz="2400" dirty="0" err="1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www.weld.rs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9A7EFFF-4DF1-6C49-9D6A-298A4AEAA1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392" y="4541985"/>
            <a:ext cx="1496406" cy="172467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D0EEB37-69E1-344D-BE89-68099B40D4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7681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ED3EB-6BC4-C84E-9155-3D00E4439F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bad is this problem?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B32F94-C42E-7849-AF94-D904977AB2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Growing gap between memory/processing makes rigid functional call interface worse!</a:t>
            </a:r>
          </a:p>
        </p:txBody>
      </p:sp>
      <p:sp>
        <p:nvSpPr>
          <p:cNvPr id="4" name="Down Arrow 3">
            <a:extLst>
              <a:ext uri="{FF2B5EF4-FFF2-40B4-BE49-F238E27FC236}">
                <a16:creationId xmlns:a16="http://schemas.microsoft.com/office/drawing/2014/main" id="{07A18862-B568-3A48-AA37-7E0C1D8D7AF3}"/>
              </a:ext>
            </a:extLst>
          </p:cNvPr>
          <p:cNvSpPr/>
          <p:nvPr/>
        </p:nvSpPr>
        <p:spPr>
          <a:xfrm>
            <a:off x="9000286" y="3825400"/>
            <a:ext cx="168593" cy="382494"/>
          </a:xfrm>
          <a:prstGeom prst="downArrow">
            <a:avLst/>
          </a:prstGeom>
          <a:solidFill>
            <a:srgbClr val="C41B27"/>
          </a:solidFill>
          <a:ln>
            <a:solidFill>
              <a:srgbClr val="81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Regular" charset="0"/>
            </a:endParaRPr>
          </a:p>
        </p:txBody>
      </p:sp>
      <p:sp>
        <p:nvSpPr>
          <p:cNvPr id="5" name="Down Arrow 4">
            <a:extLst>
              <a:ext uri="{FF2B5EF4-FFF2-40B4-BE49-F238E27FC236}">
                <a16:creationId xmlns:a16="http://schemas.microsoft.com/office/drawing/2014/main" id="{79E87589-5973-4E43-A7D8-2685BB33CEF3}"/>
              </a:ext>
            </a:extLst>
          </p:cNvPr>
          <p:cNvSpPr/>
          <p:nvPr/>
        </p:nvSpPr>
        <p:spPr>
          <a:xfrm>
            <a:off x="9000285" y="4602934"/>
            <a:ext cx="168594" cy="382494"/>
          </a:xfrm>
          <a:prstGeom prst="downArrow">
            <a:avLst/>
          </a:prstGeom>
          <a:solidFill>
            <a:srgbClr val="C41B27"/>
          </a:solidFill>
          <a:ln>
            <a:solidFill>
              <a:srgbClr val="81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Regular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3BFC0D-0723-4143-8394-5369715B64ED}"/>
              </a:ext>
            </a:extLst>
          </p:cNvPr>
          <p:cNvSpPr txBox="1"/>
          <p:nvPr/>
        </p:nvSpPr>
        <p:spPr>
          <a:xfrm>
            <a:off x="972962" y="3157562"/>
            <a:ext cx="4011034" cy="126047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data = </a:t>
            </a:r>
            <a:r>
              <a:rPr lang="en-US" sz="1600" dirty="0" err="1">
                <a:latin typeface="Menlo" charset="0"/>
                <a:ea typeface="Menlo" charset="0"/>
                <a:cs typeface="Menlo" charset="0"/>
              </a:rPr>
              <a:t>pandas.</a:t>
            </a:r>
            <a:r>
              <a:rPr lang="en-US" sz="1600" b="1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parse_csv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(string)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filtered = </a:t>
            </a:r>
            <a:r>
              <a:rPr lang="en-US" sz="1600" dirty="0" err="1">
                <a:latin typeface="Menlo" charset="0"/>
                <a:ea typeface="Menlo" charset="0"/>
                <a:cs typeface="Menlo" charset="0"/>
              </a:rPr>
              <a:t>pandas.</a:t>
            </a:r>
            <a:r>
              <a:rPr lang="en-US" sz="1600" b="1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dropna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(data)</a:t>
            </a:r>
          </a:p>
          <a:p>
            <a:pPr>
              <a:lnSpc>
                <a:spcPct val="150000"/>
              </a:lnSpc>
              <a:spcBef>
                <a:spcPts val="400"/>
              </a:spcBef>
            </a:pPr>
            <a:r>
              <a:rPr lang="en-US" sz="1600" dirty="0" err="1">
                <a:latin typeface="Menlo" charset="0"/>
                <a:ea typeface="Menlo" charset="0"/>
                <a:cs typeface="Menlo" charset="0"/>
              </a:rPr>
              <a:t>avg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 = </a:t>
            </a:r>
            <a:r>
              <a:rPr lang="en-US" sz="1600" dirty="0" err="1">
                <a:latin typeface="Menlo" charset="0"/>
                <a:ea typeface="Menlo" charset="0"/>
                <a:cs typeface="Menlo" charset="0"/>
              </a:rPr>
              <a:t>numpy.</a:t>
            </a:r>
            <a:r>
              <a:rPr lang="en-US" sz="1600" b="1" dirty="0" err="1">
                <a:solidFill>
                  <a:schemeClr val="accent1"/>
                </a:solidFill>
                <a:latin typeface="Menlo" charset="0"/>
                <a:ea typeface="Menlo" charset="0"/>
                <a:cs typeface="Menlo" charset="0"/>
              </a:rPr>
              <a:t>mean</a:t>
            </a:r>
            <a:r>
              <a:rPr lang="en-US" sz="1600" dirty="0">
                <a:latin typeface="Menlo" charset="0"/>
                <a:ea typeface="Menlo" charset="0"/>
                <a:cs typeface="Menlo" charset="0"/>
              </a:rPr>
              <a:t>(filtered)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F6CEFBA-31A1-4A40-84AB-CBDB1331CBDF}"/>
              </a:ext>
            </a:extLst>
          </p:cNvPr>
          <p:cNvSpPr/>
          <p:nvPr/>
        </p:nvSpPr>
        <p:spPr>
          <a:xfrm>
            <a:off x="8438496" y="3477701"/>
            <a:ext cx="1202348" cy="2772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Regular" charset="0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DDF236-2913-F84A-85EE-8A473BBB5C0C}"/>
              </a:ext>
            </a:extLst>
          </p:cNvPr>
          <p:cNvSpPr/>
          <p:nvPr/>
        </p:nvSpPr>
        <p:spPr>
          <a:xfrm>
            <a:off x="8534698" y="4261764"/>
            <a:ext cx="1009944" cy="26619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Regular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6E6A83F0-CBCC-B34A-8467-8DEEA99B69E5}"/>
              </a:ext>
            </a:extLst>
          </p:cNvPr>
          <p:cNvSpPr/>
          <p:nvPr/>
        </p:nvSpPr>
        <p:spPr>
          <a:xfrm>
            <a:off x="9000286" y="5057404"/>
            <a:ext cx="189481" cy="2772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Regular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178C0E-CE1B-914C-BBC7-E7E39EB53802}"/>
              </a:ext>
            </a:extLst>
          </p:cNvPr>
          <p:cNvSpPr txBox="1"/>
          <p:nvPr/>
        </p:nvSpPr>
        <p:spPr>
          <a:xfrm>
            <a:off x="9168880" y="3089108"/>
            <a:ext cx="10214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>
                <a:latin typeface="Menlo" charset="0"/>
                <a:ea typeface="Menlo" charset="0"/>
                <a:cs typeface="Menlo" charset="0"/>
              </a:rPr>
              <a:t>parse_csv</a:t>
            </a:r>
            <a:endParaRPr lang="en-US" sz="1200" dirty="0">
              <a:latin typeface="Menlo" charset="0"/>
              <a:ea typeface="Menlo" charset="0"/>
              <a:cs typeface="Menlo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72DC21B-5F5E-DA4C-B7EF-263F91CAC590}"/>
              </a:ext>
            </a:extLst>
          </p:cNvPr>
          <p:cNvSpPr txBox="1"/>
          <p:nvPr/>
        </p:nvSpPr>
        <p:spPr>
          <a:xfrm>
            <a:off x="9146120" y="3883406"/>
            <a:ext cx="74251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Menlo" charset="0"/>
                <a:ea typeface="Menlo" charset="0"/>
                <a:cs typeface="Menlo" charset="0"/>
              </a:defRPr>
            </a:lvl1pPr>
          </a:lstStyle>
          <a:p>
            <a:r>
              <a:rPr lang="en-US"/>
              <a:t>dropna</a:t>
            </a:r>
            <a:endParaRPr lang="en-US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6F52A96-D3E3-0944-803E-FD0A11894EA7}"/>
              </a:ext>
            </a:extLst>
          </p:cNvPr>
          <p:cNvSpPr txBox="1"/>
          <p:nvPr/>
        </p:nvSpPr>
        <p:spPr>
          <a:xfrm>
            <a:off x="9182582" y="4656751"/>
            <a:ext cx="5565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1200">
                <a:latin typeface="Menlo" charset="0"/>
                <a:ea typeface="Menlo" charset="0"/>
                <a:cs typeface="Menlo" charset="0"/>
              </a:defRPr>
            </a:lvl1pPr>
          </a:lstStyle>
          <a:p>
            <a:r>
              <a:rPr lang="en-US" dirty="0"/>
              <a:t>mean</a:t>
            </a:r>
          </a:p>
        </p:txBody>
      </p:sp>
      <p:sp>
        <p:nvSpPr>
          <p:cNvPr id="13" name="Down Arrow 12">
            <a:extLst>
              <a:ext uri="{FF2B5EF4-FFF2-40B4-BE49-F238E27FC236}">
                <a16:creationId xmlns:a16="http://schemas.microsoft.com/office/drawing/2014/main" id="{86D68EDB-F215-6444-9980-1C66AB8B4A6F}"/>
              </a:ext>
            </a:extLst>
          </p:cNvPr>
          <p:cNvSpPr/>
          <p:nvPr/>
        </p:nvSpPr>
        <p:spPr>
          <a:xfrm>
            <a:off x="9000286" y="3029649"/>
            <a:ext cx="182295" cy="382494"/>
          </a:xfrm>
          <a:prstGeom prst="downArrow">
            <a:avLst/>
          </a:prstGeom>
          <a:solidFill>
            <a:srgbClr val="C41B27"/>
          </a:solidFill>
          <a:ln>
            <a:solidFill>
              <a:srgbClr val="8100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Regular" charset="0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24977B83-224B-8E40-9B60-CB33C65221A5}"/>
              </a:ext>
            </a:extLst>
          </p:cNvPr>
          <p:cNvSpPr/>
          <p:nvPr/>
        </p:nvSpPr>
        <p:spPr>
          <a:xfrm>
            <a:off x="2047034" y="5772509"/>
            <a:ext cx="8225550" cy="875427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Up to </a:t>
            </a:r>
            <a:r>
              <a:rPr lang="en-US" sz="2400" b="1" dirty="0">
                <a:solidFill>
                  <a:srgbClr val="C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30x</a:t>
            </a:r>
            <a:r>
              <a:rPr lang="en-US" sz="240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 slowdowns in popular libraries compared to an optimized C or Rust implementation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87DA94B-C7CC-934C-A1CA-43C4020A7232}"/>
              </a:ext>
            </a:extLst>
          </p:cNvPr>
          <p:cNvSpPr/>
          <p:nvPr/>
        </p:nvSpPr>
        <p:spPr>
          <a:xfrm>
            <a:off x="8340979" y="2703475"/>
            <a:ext cx="1397382" cy="27728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Helvetica Regular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5BFF09B8-FA49-A74D-9F2E-E5E6E5B7FE1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785" y="2495262"/>
            <a:ext cx="855426" cy="642282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83967BE1-C7F6-6544-872A-90CF87F0B586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7158" y="3308874"/>
            <a:ext cx="855426" cy="642282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40540AD-E659-9C44-84DB-CF371AD92E9F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3785" y="4096894"/>
            <a:ext cx="855426" cy="642282"/>
          </a:xfrm>
          <a:prstGeom prst="rect">
            <a:avLst/>
          </a:prstGeom>
        </p:spPr>
      </p:pic>
      <p:sp>
        <p:nvSpPr>
          <p:cNvPr id="19" name="Slide Number Placeholder 18">
            <a:extLst>
              <a:ext uri="{FF2B5EF4-FFF2-40B4-BE49-F238E27FC236}">
                <a16:creationId xmlns:a16="http://schemas.microsoft.com/office/drawing/2014/main" id="{73FD8F87-909E-2045-AE9A-CE24911DC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4</a:t>
            </a:fld>
            <a:endParaRPr lang="en-US"/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1DED14CA-2A0E-5647-B36A-B7C3CFDFB173}"/>
              </a:ext>
            </a:extLst>
          </p:cNvPr>
          <p:cNvGrpSpPr/>
          <p:nvPr/>
        </p:nvGrpSpPr>
        <p:grpSpPr>
          <a:xfrm>
            <a:off x="4295310" y="4183000"/>
            <a:ext cx="3709322" cy="1547839"/>
            <a:chOff x="4295310" y="4183000"/>
            <a:chExt cx="3709322" cy="1547839"/>
          </a:xfrm>
        </p:grpSpPr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0272E465-42A8-5149-B947-A5675CE0435A}"/>
                </a:ext>
              </a:extLst>
            </p:cNvPr>
            <p:cNvSpPr/>
            <p:nvPr/>
          </p:nvSpPr>
          <p:spPr>
            <a:xfrm rot="13514790">
              <a:off x="4254879" y="4223431"/>
              <a:ext cx="481798" cy="400936"/>
            </a:xfrm>
            <a:prstGeom prst="rightArrow">
              <a:avLst>
                <a:gd name="adj1" fmla="val 35921"/>
                <a:gd name="adj2" fmla="val 50000"/>
              </a:avLst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16A58A39-74C9-6F40-8F03-7B38E5556EA2}"/>
                </a:ext>
              </a:extLst>
            </p:cNvPr>
            <p:cNvSpPr txBox="1"/>
            <p:nvPr/>
          </p:nvSpPr>
          <p:spPr>
            <a:xfrm>
              <a:off x="4624353" y="4530510"/>
              <a:ext cx="3380279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No </a:t>
              </a:r>
              <a:r>
                <a:rPr lang="en-US" sz="2400" dirty="0">
                  <a:solidFill>
                    <a:schemeClr val="accent1"/>
                  </a:solidFill>
                  <a:latin typeface="Menlo" panose="020B0609030804020204" pitchFamily="49" charset="0"/>
                  <a:ea typeface="Menlo" panose="020B0609030804020204" pitchFamily="49" charset="0"/>
                  <a:cs typeface="Menlo" panose="020B0609030804020204" pitchFamily="49" charset="0"/>
                </a:rPr>
                <a:t>trait Iterator </a:t>
              </a:r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in Python/data science libraries </a:t>
              </a:r>
              <a:r>
                <a:rPr lang="en-US" sz="24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  <a:sym typeface="Wingdings" pitchFamily="2" charset="2"/>
                </a:rPr>
                <a:t></a:t>
              </a:r>
              <a:endParaRPr lang="en-U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789998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7" grpId="0" animBg="1"/>
      <p:bldP spid="8" grpId="0" animBg="1"/>
      <p:bldP spid="9" grpId="0" animBg="1"/>
      <p:bldP spid="10" grpId="0"/>
      <p:bldP spid="11" grpId="0"/>
      <p:bldP spid="12" grpId="0"/>
      <p:bldP spid="13" grpId="0" animBg="1"/>
      <p:bldP spid="14" grpId="0" animBg="1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>
            <a:off x="2863441" y="3225467"/>
            <a:ext cx="6242703" cy="153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noFill/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endParaRPr lang="en-US" sz="2400" kern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69840" y="1828569"/>
            <a:ext cx="1687882" cy="91603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 learning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80081" y="1828569"/>
            <a:ext cx="1687882" cy="91603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59599" y="1828569"/>
            <a:ext cx="1687882" cy="91603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 algorithms</a:t>
            </a:r>
          </a:p>
        </p:txBody>
      </p:sp>
      <p:cxnSp>
        <p:nvCxnSpPr>
          <p:cNvPr id="44" name="Straight Arrow Connector 43"/>
          <p:cNvCxnSpPr>
            <a:endCxn id="44" idx="0"/>
          </p:cNvCxnSpPr>
          <p:nvPr/>
        </p:nvCxnSpPr>
        <p:spPr>
          <a:xfrm flipH="1">
            <a:off x="3724023" y="4563735"/>
            <a:ext cx="1787691" cy="6263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45406" y="4563735"/>
            <a:ext cx="1758134" cy="5949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5791006" y="4563735"/>
            <a:ext cx="0" cy="571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NVIDIA-Tesla-K20X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838" y="5335542"/>
            <a:ext cx="1291664" cy="771309"/>
          </a:xfrm>
          <a:prstGeom prst="rect">
            <a:avLst/>
          </a:prstGeom>
        </p:spPr>
      </p:pic>
      <p:pic>
        <p:nvPicPr>
          <p:cNvPr id="48" name="Picture 47" descr="Intel-s-Upcoming-Xeon-E5-2600-CPUs-Get-Priced-Report-2.jpg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" b="98500" l="2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752" y="5225965"/>
            <a:ext cx="997833" cy="88696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285845" y="605008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CPU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57450" y="605008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GPU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93665" y="54071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2714009" y="3314961"/>
            <a:ext cx="6199545" cy="1262031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algn="ctr"/>
            <a:r>
              <a:rPr lang="is-IS" sz="28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Common Parallel Runtime</a:t>
            </a:r>
            <a:endParaRPr lang="en-US" sz="28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0" name="Straight Arrow Connector 29"/>
          <p:cNvCxnSpPr>
            <a:stCxn id="35" idx="2"/>
            <a:endCxn id="32" idx="0"/>
          </p:cNvCxnSpPr>
          <p:nvPr/>
        </p:nvCxnSpPr>
        <p:spPr>
          <a:xfrm>
            <a:off x="5813782" y="2744606"/>
            <a:ext cx="1" cy="6123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6" idx="2"/>
          </p:cNvCxnSpPr>
          <p:nvPr/>
        </p:nvCxnSpPr>
        <p:spPr>
          <a:xfrm>
            <a:off x="3724022" y="2744604"/>
            <a:ext cx="1582432" cy="6123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79626" y="19941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 flipH="1">
            <a:off x="6281688" y="2744606"/>
            <a:ext cx="1621852" cy="6123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le 3">
            <a:extLst>
              <a:ext uri="{FF2B5EF4-FFF2-40B4-BE49-F238E27FC236}">
                <a16:creationId xmlns:a16="http://schemas.microsoft.com/office/drawing/2014/main" id="{96B0004A-DC17-4A49-BA25-0E5430E86D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Weld: a common runtime for data libraries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32B9E0-78ED-9D4B-B08A-B4F1CB525F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5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46634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4" grpId="0" animBg="1"/>
      <p:bldP spid="35" grpId="0" animBg="1"/>
      <p:bldP spid="36" grpId="0" animBg="1"/>
      <p:bldP spid="50" grpId="0"/>
      <p:bldP spid="51" grpId="0"/>
      <p:bldP spid="52" grpId="0"/>
      <p:bldP spid="27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Weld: a common runtime for data libraries</a:t>
            </a:r>
            <a:endParaRPr lang="en-US" sz="2800" i="1" dirty="0"/>
          </a:p>
        </p:txBody>
      </p:sp>
      <p:sp>
        <p:nvSpPr>
          <p:cNvPr id="23" name="Rectangle 22"/>
          <p:cNvSpPr/>
          <p:nvPr/>
        </p:nvSpPr>
        <p:spPr>
          <a:xfrm>
            <a:off x="2863441" y="3225467"/>
            <a:ext cx="6242703" cy="153188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2700" cmpd="sng">
            <a:noFill/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endParaRPr lang="en-US" sz="2400" kern="0" dirty="0">
              <a:solidFill>
                <a:schemeClr val="tx1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969840" y="1828569"/>
            <a:ext cx="1687882" cy="91603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 learning</a:t>
            </a:r>
          </a:p>
        </p:txBody>
      </p:sp>
      <p:sp>
        <p:nvSpPr>
          <p:cNvPr id="35" name="Rectangle 34"/>
          <p:cNvSpPr/>
          <p:nvPr/>
        </p:nvSpPr>
        <p:spPr>
          <a:xfrm>
            <a:off x="2880081" y="1828569"/>
            <a:ext cx="1687882" cy="916034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SQL</a:t>
            </a:r>
          </a:p>
        </p:txBody>
      </p:sp>
      <p:sp>
        <p:nvSpPr>
          <p:cNvPr id="36" name="Rectangle 35"/>
          <p:cNvSpPr/>
          <p:nvPr/>
        </p:nvSpPr>
        <p:spPr>
          <a:xfrm>
            <a:off x="7059599" y="1828569"/>
            <a:ext cx="1687882" cy="916036"/>
          </a:xfrm>
          <a:prstGeom prst="rect">
            <a:avLst/>
          </a:prstGeom>
          <a:solidFill>
            <a:schemeClr val="bg1"/>
          </a:solidFill>
          <a:ln w="12700" cmpd="sng">
            <a:solidFill>
              <a:schemeClr val="tx1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graph algorithms</a:t>
            </a:r>
          </a:p>
        </p:txBody>
      </p:sp>
      <p:cxnSp>
        <p:nvCxnSpPr>
          <p:cNvPr id="44" name="Straight Arrow Connector 43"/>
          <p:cNvCxnSpPr>
            <a:endCxn id="44" idx="0"/>
          </p:cNvCxnSpPr>
          <p:nvPr/>
        </p:nvCxnSpPr>
        <p:spPr>
          <a:xfrm flipH="1">
            <a:off x="3724023" y="4563735"/>
            <a:ext cx="1787691" cy="626312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145406" y="4563735"/>
            <a:ext cx="1758134" cy="594990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endCxn id="45" idx="0"/>
          </p:cNvCxnSpPr>
          <p:nvPr/>
        </p:nvCxnSpPr>
        <p:spPr>
          <a:xfrm>
            <a:off x="5813781" y="4618991"/>
            <a:ext cx="0" cy="571056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7" name="Picture 46" descr="NVIDIA-Tesla-K20X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91838" y="5335542"/>
            <a:ext cx="1291664" cy="771309"/>
          </a:xfrm>
          <a:prstGeom prst="rect">
            <a:avLst/>
          </a:prstGeom>
        </p:spPr>
      </p:pic>
      <p:pic>
        <p:nvPicPr>
          <p:cNvPr id="48" name="Picture 47" descr="Intel-s-Upcoming-Xeon-E5-2600-CPUs-Get-Priced-Report-2.jpg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000" b="98500" l="2667" r="9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29752" y="5225965"/>
            <a:ext cx="997833" cy="886960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3285845" y="6050088"/>
            <a:ext cx="6383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CPU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457450" y="6050086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GPU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7593665" y="5407192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cxnSp>
        <p:nvCxnSpPr>
          <p:cNvPr id="30" name="Straight Arrow Connector 29"/>
          <p:cNvCxnSpPr>
            <a:stCxn id="35" idx="2"/>
            <a:endCxn id="32" idx="0"/>
          </p:cNvCxnSpPr>
          <p:nvPr/>
        </p:nvCxnSpPr>
        <p:spPr>
          <a:xfrm>
            <a:off x="5813782" y="2744606"/>
            <a:ext cx="1" cy="6123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36" idx="2"/>
          </p:cNvCxnSpPr>
          <p:nvPr/>
        </p:nvCxnSpPr>
        <p:spPr>
          <a:xfrm>
            <a:off x="3724022" y="2744604"/>
            <a:ext cx="1582432" cy="612357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>
            <a:off x="6281688" y="2744606"/>
            <a:ext cx="1621852" cy="612355"/>
          </a:xfrm>
          <a:prstGeom prst="straightConnector1">
            <a:avLst/>
          </a:prstGeom>
          <a:ln>
            <a:solidFill>
              <a:schemeClr val="tx1"/>
            </a:solidFill>
            <a:headEnd type="none" w="med" len="med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079626" y="1994199"/>
            <a:ext cx="5068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32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…</a:t>
            </a:r>
            <a:endParaRPr lang="en-US" sz="32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752397" y="3362513"/>
            <a:ext cx="2134434" cy="548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Weld IR</a:t>
            </a:r>
          </a:p>
        </p:txBody>
      </p:sp>
      <p:sp>
        <p:nvSpPr>
          <p:cNvPr id="21" name="Rectangle 20"/>
          <p:cNvSpPr/>
          <p:nvPr/>
        </p:nvSpPr>
        <p:spPr>
          <a:xfrm>
            <a:off x="4752397" y="4070971"/>
            <a:ext cx="2134434" cy="548021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2700" cmpd="sng">
            <a:solidFill>
              <a:schemeClr val="tx1"/>
            </a:solidFill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Backends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019849" y="3048855"/>
            <a:ext cx="19495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Runtime API</a:t>
            </a:r>
            <a:endParaRPr lang="en-US" sz="2400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195853" y="3705664"/>
            <a:ext cx="1428058" cy="548021"/>
          </a:xfrm>
          <a:prstGeom prst="rect">
            <a:avLst/>
          </a:prstGeom>
          <a:noFill/>
          <a:ln w="12700" cmpd="sng">
            <a:noFill/>
            <a:headEnd type="none" w="med" len="med"/>
            <a:tailEnd type="none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lIns="0" rIns="0" rtlCol="0" anchor="ctr"/>
          <a:lstStyle/>
          <a:p>
            <a:pPr algn="ctr">
              <a:defRPr/>
            </a:pPr>
            <a:r>
              <a:rPr lang="en-US" sz="2400" kern="0" dirty="0">
                <a:solidFill>
                  <a:schemeClr val="tx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Optimizer</a:t>
            </a:r>
          </a:p>
        </p:txBody>
      </p:sp>
      <p:sp>
        <p:nvSpPr>
          <p:cNvPr id="25" name="Arc 24"/>
          <p:cNvSpPr>
            <a:spLocks noChangeAspect="1"/>
          </p:cNvSpPr>
          <p:nvPr/>
        </p:nvSpPr>
        <p:spPr>
          <a:xfrm rot="2595169">
            <a:off x="6381734" y="3606565"/>
            <a:ext cx="759536" cy="759536"/>
          </a:xfrm>
          <a:prstGeom prst="arc">
            <a:avLst>
              <a:gd name="adj1" fmla="val 14850492"/>
              <a:gd name="adj2" fmla="val 1545342"/>
            </a:avLst>
          </a:prstGeom>
          <a:ln w="127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29639" y="3347725"/>
            <a:ext cx="133562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s-I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Weld</a:t>
            </a:r>
          </a:p>
          <a:p>
            <a:r>
              <a:rPr lang="is-IS" sz="24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runtime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2D8CC11-2AB4-B64C-B148-941D733EA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664107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Life of a Weld Program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AB3CE41-058C-CD4D-A9AE-3AEFA5D3A881}"/>
              </a:ext>
            </a:extLst>
          </p:cNvPr>
          <p:cNvSpPr/>
          <p:nvPr/>
        </p:nvSpPr>
        <p:spPr>
          <a:xfrm>
            <a:off x="697624" y="3575013"/>
            <a:ext cx="11120377" cy="2288624"/>
          </a:xfrm>
          <a:prstGeom prst="rect">
            <a:avLst/>
          </a:prstGeom>
          <a:solidFill>
            <a:schemeClr val="bg1">
              <a:lumMod val="95000"/>
            </a:schemeClr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250E0FC0-D5FF-1F47-9E94-4FD7CD25718C}"/>
              </a:ext>
            </a:extLst>
          </p:cNvPr>
          <p:cNvSpPr txBox="1"/>
          <p:nvPr/>
        </p:nvSpPr>
        <p:spPr>
          <a:xfrm>
            <a:off x="688658" y="2084992"/>
            <a:ext cx="3907407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 anchor="ctr">
            <a:spAutoFit/>
          </a:bodyPr>
          <a:lstStyle/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data = </a:t>
            </a:r>
            <a:r>
              <a:rPr lang="en-US" dirty="0">
                <a:solidFill>
                  <a:schemeClr val="accent2"/>
                </a:solidFill>
                <a:latin typeface="Consolas" charset="0"/>
                <a:ea typeface="Consolas" charset="0"/>
                <a:cs typeface="Consolas" charset="0"/>
              </a:rPr>
              <a:t>lib1.f1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()</a:t>
            </a:r>
          </a:p>
          <a:p>
            <a:r>
              <a:rPr lang="en-US" dirty="0">
                <a:solidFill>
                  <a:schemeClr val="accent1"/>
                </a:solidFill>
                <a:latin typeface="Consolas" charset="0"/>
                <a:ea typeface="Consolas" charset="0"/>
                <a:cs typeface="Consolas" charset="0"/>
              </a:rPr>
              <a:t>lib2.map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(data,</a:t>
            </a:r>
          </a:p>
          <a:p>
            <a:r>
              <a:rPr lang="en-US" dirty="0">
                <a:latin typeface="Consolas" charset="0"/>
                <a:ea typeface="Consolas" charset="0"/>
                <a:cs typeface="Consolas" charset="0"/>
              </a:rPr>
              <a:t>  item =&gt; 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  <a:latin typeface="Consolas" charset="0"/>
                <a:ea typeface="Consolas" charset="0"/>
                <a:cs typeface="Consolas" charset="0"/>
              </a:rPr>
              <a:t>lib3.f2</a:t>
            </a:r>
            <a:r>
              <a:rPr lang="en-US" dirty="0">
                <a:latin typeface="Consolas" charset="0"/>
                <a:ea typeface="Consolas" charset="0"/>
                <a:cs typeface="Consolas" charset="0"/>
              </a:rPr>
              <a:t>(item))</a:t>
            </a:r>
          </a:p>
        </p:txBody>
      </p:sp>
      <p:grpSp>
        <p:nvGrpSpPr>
          <p:cNvPr id="93" name="Group 92">
            <a:extLst>
              <a:ext uri="{FF2B5EF4-FFF2-40B4-BE49-F238E27FC236}">
                <a16:creationId xmlns:a16="http://schemas.microsoft.com/office/drawing/2014/main" id="{E5BBEF82-9940-B748-B871-4F4C5321B62E}"/>
              </a:ext>
            </a:extLst>
          </p:cNvPr>
          <p:cNvGrpSpPr/>
          <p:nvPr/>
        </p:nvGrpSpPr>
        <p:grpSpPr>
          <a:xfrm rot="5400000">
            <a:off x="1064033" y="3271611"/>
            <a:ext cx="1500447" cy="973874"/>
            <a:chOff x="3361319" y="1595449"/>
            <a:chExt cx="2046589" cy="817506"/>
          </a:xfrm>
        </p:grpSpPr>
        <p:cxnSp>
          <p:nvCxnSpPr>
            <p:cNvPr id="144" name="Straight Arrow Connector 143">
              <a:extLst>
                <a:ext uri="{FF2B5EF4-FFF2-40B4-BE49-F238E27FC236}">
                  <a16:creationId xmlns:a16="http://schemas.microsoft.com/office/drawing/2014/main" id="{D3722920-65C0-B048-B6DF-84D937C8F700}"/>
                </a:ext>
              </a:extLst>
            </p:cNvPr>
            <p:cNvCxnSpPr/>
            <p:nvPr/>
          </p:nvCxnSpPr>
          <p:spPr>
            <a:xfrm rot="16200000">
              <a:off x="4278496" y="678273"/>
              <a:ext cx="212236" cy="2046588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Arrow Connector 144">
              <a:extLst>
                <a:ext uri="{FF2B5EF4-FFF2-40B4-BE49-F238E27FC236}">
                  <a16:creationId xmlns:a16="http://schemas.microsoft.com/office/drawing/2014/main" id="{3AA78AC6-9869-8A4F-9B20-54144C4CD974}"/>
                </a:ext>
              </a:extLst>
            </p:cNvPr>
            <p:cNvCxnSpPr/>
            <p:nvPr/>
          </p:nvCxnSpPr>
          <p:spPr>
            <a:xfrm flipV="1">
              <a:off x="3361319" y="2010942"/>
              <a:ext cx="1715301" cy="201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Arrow Connector 145">
              <a:extLst>
                <a:ext uri="{FF2B5EF4-FFF2-40B4-BE49-F238E27FC236}">
                  <a16:creationId xmlns:a16="http://schemas.microsoft.com/office/drawing/2014/main" id="{5942040D-211E-D245-B375-30D9FADAD668}"/>
                </a:ext>
              </a:extLst>
            </p:cNvPr>
            <p:cNvCxnSpPr/>
            <p:nvPr/>
          </p:nvCxnSpPr>
          <p:spPr>
            <a:xfrm rot="16200000" flipH="1">
              <a:off x="4223497" y="1329402"/>
              <a:ext cx="221376" cy="1945729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none" w="med" len="med"/>
              <a:tailEnd type="triangle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TextBox 93">
            <a:extLst>
              <a:ext uri="{FF2B5EF4-FFF2-40B4-BE49-F238E27FC236}">
                <a16:creationId xmlns:a16="http://schemas.microsoft.com/office/drawing/2014/main" id="{6FADAC4D-D80B-5745-8CE1-7D3556CCC4C9}"/>
              </a:ext>
            </a:extLst>
          </p:cNvPr>
          <p:cNvSpPr txBox="1"/>
          <p:nvPr/>
        </p:nvSpPr>
        <p:spPr>
          <a:xfrm>
            <a:off x="687186" y="1690688"/>
            <a:ext cx="39088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User Application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09B74075-A471-F641-833D-B43DBB782067}"/>
              </a:ext>
            </a:extLst>
          </p:cNvPr>
          <p:cNvSpPr txBox="1"/>
          <p:nvPr/>
        </p:nvSpPr>
        <p:spPr>
          <a:xfrm>
            <a:off x="1597546" y="3758188"/>
            <a:ext cx="93205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latin typeface="Menlo" panose="020B0609030804020204" pitchFamily="49" charset="0"/>
                <a:ea typeface="Menlo" panose="020B0609030804020204" pitchFamily="49" charset="0"/>
                <a:cs typeface="Menlo" panose="020B0609030804020204" pitchFamily="49" charset="0"/>
              </a:rPr>
              <a:t>libweld.dylib</a:t>
            </a:r>
            <a:endParaRPr lang="en-US" sz="2400" dirty="0">
              <a:latin typeface="Menlo" panose="020B0609030804020204" pitchFamily="49" charset="0"/>
              <a:ea typeface="Menlo" panose="020B0609030804020204" pitchFamily="49" charset="0"/>
              <a:cs typeface="Menlo" panose="020B0609030804020204" pitchFamily="49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E2810D37-A945-544E-8AF9-6FBE7EE7DD94}"/>
              </a:ext>
            </a:extLst>
          </p:cNvPr>
          <p:cNvGrpSpPr/>
          <p:nvPr/>
        </p:nvGrpSpPr>
        <p:grpSpPr>
          <a:xfrm>
            <a:off x="4015587" y="4511609"/>
            <a:ext cx="996599" cy="520125"/>
            <a:chOff x="5076620" y="2693545"/>
            <a:chExt cx="699572" cy="390844"/>
          </a:xfrm>
        </p:grpSpPr>
        <p:cxnSp>
          <p:nvCxnSpPr>
            <p:cNvPr id="135" name="Straight Connector 134">
              <a:extLst>
                <a:ext uri="{FF2B5EF4-FFF2-40B4-BE49-F238E27FC236}">
                  <a16:creationId xmlns:a16="http://schemas.microsoft.com/office/drawing/2014/main" id="{D2C71EB2-3CFB-4448-8800-EFFCBB06926F}"/>
                </a:ext>
              </a:extLst>
            </p:cNvPr>
            <p:cNvCxnSpPr/>
            <p:nvPr/>
          </p:nvCxnSpPr>
          <p:spPr>
            <a:xfrm flipV="1">
              <a:off x="5484092" y="2914080"/>
              <a:ext cx="149225" cy="16827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2A10C688-0FEB-7A42-A72A-B7D5A0BBA11C}"/>
                </a:ext>
              </a:extLst>
            </p:cNvPr>
            <p:cNvCxnSpPr/>
            <p:nvPr/>
          </p:nvCxnSpPr>
          <p:spPr>
            <a:xfrm flipH="1" flipV="1">
              <a:off x="5633318" y="2914081"/>
              <a:ext cx="142874" cy="1682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>
              <a:extLst>
                <a:ext uri="{FF2B5EF4-FFF2-40B4-BE49-F238E27FC236}">
                  <a16:creationId xmlns:a16="http://schemas.microsoft.com/office/drawing/2014/main" id="{108A13E1-E588-6C42-AAAE-3C6DCEF9A439}"/>
                </a:ext>
              </a:extLst>
            </p:cNvPr>
            <p:cNvCxnSpPr/>
            <p:nvPr/>
          </p:nvCxnSpPr>
          <p:spPr>
            <a:xfrm flipV="1">
              <a:off x="5633317" y="2914079"/>
              <a:ext cx="1" cy="1682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B382843D-4F31-A746-90AA-857ED67E972E}"/>
                </a:ext>
              </a:extLst>
            </p:cNvPr>
            <p:cNvCxnSpPr/>
            <p:nvPr/>
          </p:nvCxnSpPr>
          <p:spPr>
            <a:xfrm flipH="1" flipV="1">
              <a:off x="5433271" y="2693545"/>
              <a:ext cx="199570" cy="218575"/>
            </a:xfrm>
            <a:prstGeom prst="line">
              <a:avLst/>
            </a:prstGeom>
            <a:ln>
              <a:solidFill>
                <a:schemeClr val="accent1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>
              <a:extLst>
                <a:ext uri="{FF2B5EF4-FFF2-40B4-BE49-F238E27FC236}">
                  <a16:creationId xmlns:a16="http://schemas.microsoft.com/office/drawing/2014/main" id="{B0875515-66E2-F440-8FF6-E7193B9234EB}"/>
                </a:ext>
              </a:extLst>
            </p:cNvPr>
            <p:cNvCxnSpPr/>
            <p:nvPr/>
          </p:nvCxnSpPr>
          <p:spPr>
            <a:xfrm flipV="1">
              <a:off x="5431678" y="2697188"/>
              <a:ext cx="1593" cy="214930"/>
            </a:xfrm>
            <a:prstGeom prst="line">
              <a:avLst/>
            </a:prstGeom>
            <a:ln>
              <a:solidFill>
                <a:schemeClr val="accent1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95DF15D9-BFC2-CB4A-BEFA-13E89DB2E6AD}"/>
                </a:ext>
              </a:extLst>
            </p:cNvPr>
            <p:cNvCxnSpPr/>
            <p:nvPr/>
          </p:nvCxnSpPr>
          <p:spPr>
            <a:xfrm flipV="1">
              <a:off x="5076620" y="2916116"/>
              <a:ext cx="149225" cy="168273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>
              <a:extLst>
                <a:ext uri="{FF2B5EF4-FFF2-40B4-BE49-F238E27FC236}">
                  <a16:creationId xmlns:a16="http://schemas.microsoft.com/office/drawing/2014/main" id="{ED659F1A-5DB2-CD47-B4F2-5EEECE3B72D1}"/>
                </a:ext>
              </a:extLst>
            </p:cNvPr>
            <p:cNvCxnSpPr/>
            <p:nvPr/>
          </p:nvCxnSpPr>
          <p:spPr>
            <a:xfrm flipH="1" flipV="1">
              <a:off x="5225846" y="2916117"/>
              <a:ext cx="142874" cy="168272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9E9B2A51-7D11-0246-8CEE-77AE540CFB63}"/>
                </a:ext>
              </a:extLst>
            </p:cNvPr>
            <p:cNvCxnSpPr/>
            <p:nvPr/>
          </p:nvCxnSpPr>
          <p:spPr>
            <a:xfrm flipV="1">
              <a:off x="5225845" y="2916115"/>
              <a:ext cx="1" cy="168272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>
              <a:extLst>
                <a:ext uri="{FF2B5EF4-FFF2-40B4-BE49-F238E27FC236}">
                  <a16:creationId xmlns:a16="http://schemas.microsoft.com/office/drawing/2014/main" id="{8F3B1176-3218-9B49-A8A9-02057953603A}"/>
                </a:ext>
              </a:extLst>
            </p:cNvPr>
            <p:cNvCxnSpPr/>
            <p:nvPr/>
          </p:nvCxnSpPr>
          <p:spPr>
            <a:xfrm flipV="1">
              <a:off x="5224165" y="2697188"/>
              <a:ext cx="205463" cy="218576"/>
            </a:xfrm>
            <a:prstGeom prst="line">
              <a:avLst/>
            </a:prstGeom>
            <a:ln>
              <a:solidFill>
                <a:schemeClr val="accent1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7" name="TextBox 96">
            <a:extLst>
              <a:ext uri="{FF2B5EF4-FFF2-40B4-BE49-F238E27FC236}">
                <a16:creationId xmlns:a16="http://schemas.microsoft.com/office/drawing/2014/main" id="{B3DA687A-80EA-0541-B654-6D6C837CB0CA}"/>
              </a:ext>
            </a:extLst>
          </p:cNvPr>
          <p:cNvSpPr txBox="1"/>
          <p:nvPr/>
        </p:nvSpPr>
        <p:spPr>
          <a:xfrm>
            <a:off x="3664238" y="5139743"/>
            <a:ext cx="181211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Combined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program</a:t>
            </a:r>
          </a:p>
        </p:txBody>
      </p:sp>
      <p:sp>
        <p:nvSpPr>
          <p:cNvPr id="98" name="TextBox 97">
            <a:extLst>
              <a:ext uri="{FF2B5EF4-FFF2-40B4-BE49-F238E27FC236}">
                <a16:creationId xmlns:a16="http://schemas.microsoft.com/office/drawing/2014/main" id="{104676B9-C379-6C40-A7E8-EAEA66A174EC}"/>
              </a:ext>
            </a:extLst>
          </p:cNvPr>
          <p:cNvSpPr txBox="1"/>
          <p:nvPr/>
        </p:nvSpPr>
        <p:spPr>
          <a:xfrm>
            <a:off x="8359298" y="5155751"/>
            <a:ext cx="16087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Machine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code</a:t>
            </a:r>
          </a:p>
        </p:txBody>
      </p:sp>
      <p:sp>
        <p:nvSpPr>
          <p:cNvPr id="99" name="Folded Corner 98">
            <a:extLst>
              <a:ext uri="{FF2B5EF4-FFF2-40B4-BE49-F238E27FC236}">
                <a16:creationId xmlns:a16="http://schemas.microsoft.com/office/drawing/2014/main" id="{E5C71909-338F-2F41-A6F2-CA3FA542EBE7}"/>
              </a:ext>
            </a:extLst>
          </p:cNvPr>
          <p:cNvSpPr/>
          <p:nvPr/>
        </p:nvSpPr>
        <p:spPr>
          <a:xfrm>
            <a:off x="8810371" y="4521831"/>
            <a:ext cx="744365" cy="622916"/>
          </a:xfrm>
          <a:prstGeom prst="foldedCorner">
            <a:avLst/>
          </a:prstGeom>
          <a:solidFill>
            <a:schemeClr val="bg1"/>
          </a:solidFill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800" dirty="0">
                <a:latin typeface="Roboto Condensed" charset="0"/>
                <a:ea typeface="Roboto Condensed" charset="0"/>
                <a:cs typeface="Roboto Condensed" charset="0"/>
              </a:rPr>
              <a:t>11011100111010110111101001010101010101000111</a:t>
            </a:r>
          </a:p>
        </p:txBody>
      </p:sp>
      <p:sp>
        <p:nvSpPr>
          <p:cNvPr id="100" name="TextBox 99">
            <a:extLst>
              <a:ext uri="{FF2B5EF4-FFF2-40B4-BE49-F238E27FC236}">
                <a16:creationId xmlns:a16="http://schemas.microsoft.com/office/drawing/2014/main" id="{18B2E9BC-8A0F-084D-A33A-A3F09A05F015}"/>
              </a:ext>
            </a:extLst>
          </p:cNvPr>
          <p:cNvSpPr txBox="1"/>
          <p:nvPr/>
        </p:nvSpPr>
        <p:spPr>
          <a:xfrm>
            <a:off x="633483" y="5138712"/>
            <a:ext cx="24073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fragments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for each function</a:t>
            </a:r>
          </a:p>
        </p:txBody>
      </p:sp>
      <p:sp>
        <p:nvSpPr>
          <p:cNvPr id="101" name="TextBox 100">
            <a:extLst>
              <a:ext uri="{FF2B5EF4-FFF2-40B4-BE49-F238E27FC236}">
                <a16:creationId xmlns:a16="http://schemas.microsoft.com/office/drawing/2014/main" id="{C975AD60-7390-2149-84C9-E2B5A85930A3}"/>
              </a:ext>
            </a:extLst>
          </p:cNvPr>
          <p:cNvSpPr txBox="1"/>
          <p:nvPr/>
        </p:nvSpPr>
        <p:spPr>
          <a:xfrm>
            <a:off x="1973545" y="3173030"/>
            <a:ext cx="1814214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Runtime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API</a:t>
            </a: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4C87601A-FBFA-1945-9735-338E7EE2F328}"/>
              </a:ext>
            </a:extLst>
          </p:cNvPr>
          <p:cNvGrpSpPr/>
          <p:nvPr/>
        </p:nvGrpSpPr>
        <p:grpSpPr>
          <a:xfrm>
            <a:off x="1227170" y="4759422"/>
            <a:ext cx="717210" cy="355147"/>
            <a:chOff x="1453843" y="4374050"/>
            <a:chExt cx="503452" cy="266872"/>
          </a:xfrm>
        </p:grpSpPr>
        <p:sp>
          <p:nvSpPr>
            <p:cNvPr id="131" name="TextBox 130">
              <a:extLst>
                <a:ext uri="{FF2B5EF4-FFF2-40B4-BE49-F238E27FC236}">
                  <a16:creationId xmlns:a16="http://schemas.microsoft.com/office/drawing/2014/main" id="{31C6861D-F336-D547-87E6-110B88A39B7E}"/>
                </a:ext>
              </a:extLst>
            </p:cNvPr>
            <p:cNvSpPr txBox="1"/>
            <p:nvPr/>
          </p:nvSpPr>
          <p:spPr>
            <a:xfrm>
              <a:off x="1629631" y="4374050"/>
              <a:ext cx="327664" cy="265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2"/>
                  </a:solidFill>
                  <a:latin typeface="Consolas" charset="0"/>
                  <a:ea typeface="Consolas" charset="0"/>
                  <a:cs typeface="Consolas" charset="0"/>
                </a:rPr>
                <a:t>f1</a:t>
              </a:r>
            </a:p>
          </p:txBody>
        </p:sp>
        <p:cxnSp>
          <p:nvCxnSpPr>
            <p:cNvPr id="132" name="Straight Connector 131">
              <a:extLst>
                <a:ext uri="{FF2B5EF4-FFF2-40B4-BE49-F238E27FC236}">
                  <a16:creationId xmlns:a16="http://schemas.microsoft.com/office/drawing/2014/main" id="{B7EE9EFF-A1C1-BE47-8DEC-DE4A96C2C72A}"/>
                </a:ext>
              </a:extLst>
            </p:cNvPr>
            <p:cNvCxnSpPr/>
            <p:nvPr/>
          </p:nvCxnSpPr>
          <p:spPr>
            <a:xfrm flipV="1">
              <a:off x="1453843" y="4472649"/>
              <a:ext cx="149225" cy="168273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>
              <a:extLst>
                <a:ext uri="{FF2B5EF4-FFF2-40B4-BE49-F238E27FC236}">
                  <a16:creationId xmlns:a16="http://schemas.microsoft.com/office/drawing/2014/main" id="{F8E1E93E-A895-0442-9F75-D5DACF02002A}"/>
                </a:ext>
              </a:extLst>
            </p:cNvPr>
            <p:cNvCxnSpPr/>
            <p:nvPr/>
          </p:nvCxnSpPr>
          <p:spPr>
            <a:xfrm flipH="1" flipV="1">
              <a:off x="1603069" y="4472650"/>
              <a:ext cx="142874" cy="168272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F3022F49-20E0-AC4E-A884-D370852F461B}"/>
                </a:ext>
              </a:extLst>
            </p:cNvPr>
            <p:cNvCxnSpPr/>
            <p:nvPr/>
          </p:nvCxnSpPr>
          <p:spPr>
            <a:xfrm flipV="1">
              <a:off x="1603068" y="4472650"/>
              <a:ext cx="1" cy="168272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3" name="Group 102">
            <a:extLst>
              <a:ext uri="{FF2B5EF4-FFF2-40B4-BE49-F238E27FC236}">
                <a16:creationId xmlns:a16="http://schemas.microsoft.com/office/drawing/2014/main" id="{C3735CB3-8052-1849-90F5-195DF970CF7A}"/>
              </a:ext>
            </a:extLst>
          </p:cNvPr>
          <p:cNvGrpSpPr/>
          <p:nvPr/>
        </p:nvGrpSpPr>
        <p:grpSpPr>
          <a:xfrm>
            <a:off x="1973545" y="4652757"/>
            <a:ext cx="748975" cy="461812"/>
            <a:chOff x="1433336" y="5101172"/>
            <a:chExt cx="525750" cy="347025"/>
          </a:xfrm>
        </p:grpSpPr>
        <p:grpSp>
          <p:nvGrpSpPr>
            <p:cNvPr id="126" name="Group 125">
              <a:extLst>
                <a:ext uri="{FF2B5EF4-FFF2-40B4-BE49-F238E27FC236}">
                  <a16:creationId xmlns:a16="http://schemas.microsoft.com/office/drawing/2014/main" id="{7E1EB6D7-F317-C248-9658-43726324497E}"/>
                </a:ext>
              </a:extLst>
            </p:cNvPr>
            <p:cNvGrpSpPr/>
            <p:nvPr/>
          </p:nvGrpSpPr>
          <p:grpSpPr>
            <a:xfrm>
              <a:off x="1433336" y="5279923"/>
              <a:ext cx="292100" cy="168274"/>
              <a:chOff x="1582050" y="4778150"/>
              <a:chExt cx="292100" cy="168274"/>
            </a:xfrm>
          </p:grpSpPr>
          <p:cxnSp>
            <p:nvCxnSpPr>
              <p:cNvPr id="128" name="Straight Connector 127">
                <a:extLst>
                  <a:ext uri="{FF2B5EF4-FFF2-40B4-BE49-F238E27FC236}">
                    <a16:creationId xmlns:a16="http://schemas.microsoft.com/office/drawing/2014/main" id="{355DBB35-3A3F-6E45-A6FE-94AF897E53DA}"/>
                  </a:ext>
                </a:extLst>
              </p:cNvPr>
              <p:cNvCxnSpPr/>
              <p:nvPr/>
            </p:nvCxnSpPr>
            <p:spPr>
              <a:xfrm flipV="1">
                <a:off x="1582050" y="4778151"/>
                <a:ext cx="149225" cy="168273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Straight Connector 128">
                <a:extLst>
                  <a:ext uri="{FF2B5EF4-FFF2-40B4-BE49-F238E27FC236}">
                    <a16:creationId xmlns:a16="http://schemas.microsoft.com/office/drawing/2014/main" id="{DA4244D2-820A-894B-AE89-89626D567256}"/>
                  </a:ext>
                </a:extLst>
              </p:cNvPr>
              <p:cNvCxnSpPr/>
              <p:nvPr/>
            </p:nvCxnSpPr>
            <p:spPr>
              <a:xfrm flipH="1" flipV="1">
                <a:off x="1731276" y="4778152"/>
                <a:ext cx="142874" cy="168272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0" name="Straight Connector 129">
                <a:extLst>
                  <a:ext uri="{FF2B5EF4-FFF2-40B4-BE49-F238E27FC236}">
                    <a16:creationId xmlns:a16="http://schemas.microsoft.com/office/drawing/2014/main" id="{6B9E9E40-C3A4-BF4D-9B15-D324B17D0240}"/>
                  </a:ext>
                </a:extLst>
              </p:cNvPr>
              <p:cNvCxnSpPr/>
              <p:nvPr/>
            </p:nvCxnSpPr>
            <p:spPr>
              <a:xfrm flipV="1">
                <a:off x="1731275" y="4778150"/>
                <a:ext cx="1" cy="168272"/>
              </a:xfrm>
              <a:prstGeom prst="line">
                <a:avLst/>
              </a:prstGeom>
              <a:ln>
                <a:solidFill>
                  <a:schemeClr val="accent1"/>
                </a:solidFill>
                <a:headEnd type="oval" w="med" len="med"/>
                <a:tailEnd type="oval" w="med" len="med"/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7" name="TextBox 126">
              <a:extLst>
                <a:ext uri="{FF2B5EF4-FFF2-40B4-BE49-F238E27FC236}">
                  <a16:creationId xmlns:a16="http://schemas.microsoft.com/office/drawing/2014/main" id="{F49966B8-7991-6346-BE9E-B5E4EF57E443}"/>
                </a:ext>
              </a:extLst>
            </p:cNvPr>
            <p:cNvSpPr txBox="1"/>
            <p:nvPr/>
          </p:nvSpPr>
          <p:spPr>
            <a:xfrm>
              <a:off x="1560471" y="5101172"/>
              <a:ext cx="398615" cy="2651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1"/>
                  </a:solidFill>
                  <a:latin typeface="Consolas" charset="0"/>
                  <a:ea typeface="Consolas" charset="0"/>
                  <a:cs typeface="Consolas" charset="0"/>
                </a:rPr>
                <a:t>map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4CBDB507-37D4-384E-858B-972F758BA287}"/>
              </a:ext>
            </a:extLst>
          </p:cNvPr>
          <p:cNvGrpSpPr/>
          <p:nvPr/>
        </p:nvGrpSpPr>
        <p:grpSpPr>
          <a:xfrm>
            <a:off x="1591040" y="4319262"/>
            <a:ext cx="712912" cy="357638"/>
            <a:chOff x="1478631" y="5009050"/>
            <a:chExt cx="500435" cy="268744"/>
          </a:xfrm>
        </p:grpSpPr>
        <p:cxnSp>
          <p:nvCxnSpPr>
            <p:cNvPr id="122" name="Straight Connector 121">
              <a:extLst>
                <a:ext uri="{FF2B5EF4-FFF2-40B4-BE49-F238E27FC236}">
                  <a16:creationId xmlns:a16="http://schemas.microsoft.com/office/drawing/2014/main" id="{21AB344A-B12A-F84E-B612-864AD1DDDF8D}"/>
                </a:ext>
              </a:extLst>
            </p:cNvPr>
            <p:cNvCxnSpPr/>
            <p:nvPr/>
          </p:nvCxnSpPr>
          <p:spPr>
            <a:xfrm flipV="1">
              <a:off x="1478631" y="5109521"/>
              <a:ext cx="149225" cy="168273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>
              <a:extLst>
                <a:ext uri="{FF2B5EF4-FFF2-40B4-BE49-F238E27FC236}">
                  <a16:creationId xmlns:a16="http://schemas.microsoft.com/office/drawing/2014/main" id="{69EC7AF5-F4FA-024B-B0D6-1BFE7B58FFC7}"/>
                </a:ext>
              </a:extLst>
            </p:cNvPr>
            <p:cNvCxnSpPr/>
            <p:nvPr/>
          </p:nvCxnSpPr>
          <p:spPr>
            <a:xfrm flipH="1" flipV="1">
              <a:off x="1627857" y="5109522"/>
              <a:ext cx="142874" cy="1682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FB4F317-589C-0240-8F55-97E147777B4A}"/>
                </a:ext>
              </a:extLst>
            </p:cNvPr>
            <p:cNvCxnSpPr/>
            <p:nvPr/>
          </p:nvCxnSpPr>
          <p:spPr>
            <a:xfrm flipV="1">
              <a:off x="1627856" y="5109520"/>
              <a:ext cx="1" cy="1682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25" name="TextBox 124">
              <a:extLst>
                <a:ext uri="{FF2B5EF4-FFF2-40B4-BE49-F238E27FC236}">
                  <a16:creationId xmlns:a16="http://schemas.microsoft.com/office/drawing/2014/main" id="{5E38A2AE-92D7-AC46-9123-10B453D00CA2}"/>
                </a:ext>
              </a:extLst>
            </p:cNvPr>
            <p:cNvSpPr txBox="1"/>
            <p:nvPr/>
          </p:nvSpPr>
          <p:spPr>
            <a:xfrm>
              <a:off x="1651401" y="5009050"/>
              <a:ext cx="327665" cy="26514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000" dirty="0">
                  <a:solidFill>
                    <a:schemeClr val="accent3">
                      <a:lumMod val="75000"/>
                    </a:schemeClr>
                  </a:solidFill>
                  <a:latin typeface="Consolas" charset="0"/>
                  <a:ea typeface="Consolas" charset="0"/>
                  <a:cs typeface="Consolas" charset="0"/>
                </a:rPr>
                <a:t>f2</a:t>
              </a:r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7854D219-8C0D-6A45-881B-17109EE53CE4}"/>
              </a:ext>
            </a:extLst>
          </p:cNvPr>
          <p:cNvGrpSpPr/>
          <p:nvPr/>
        </p:nvGrpSpPr>
        <p:grpSpPr>
          <a:xfrm>
            <a:off x="7681409" y="2181290"/>
            <a:ext cx="2276734" cy="1059942"/>
            <a:chOff x="1537342" y="3746329"/>
            <a:chExt cx="1598174" cy="949044"/>
          </a:xfrm>
        </p:grpSpPr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35881780-2987-5748-AF14-715E5DFBFBF7}"/>
                </a:ext>
              </a:extLst>
            </p:cNvPr>
            <p:cNvSpPr txBox="1"/>
            <p:nvPr/>
          </p:nvSpPr>
          <p:spPr>
            <a:xfrm>
              <a:off x="1690665" y="3746329"/>
              <a:ext cx="1444851" cy="723885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0" name="TextBox 119">
              <a:extLst>
                <a:ext uri="{FF2B5EF4-FFF2-40B4-BE49-F238E27FC236}">
                  <a16:creationId xmlns:a16="http://schemas.microsoft.com/office/drawing/2014/main" id="{E59550A1-0BFB-9640-97D1-A795A9462B67}"/>
                </a:ext>
              </a:extLst>
            </p:cNvPr>
            <p:cNvSpPr txBox="1"/>
            <p:nvPr/>
          </p:nvSpPr>
          <p:spPr>
            <a:xfrm>
              <a:off x="1608878" y="3849844"/>
              <a:ext cx="1444851" cy="723881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endPara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endParaRPr>
            </a:p>
          </p:txBody>
        </p:sp>
        <p:sp>
          <p:nvSpPr>
            <p:cNvPr id="121" name="TextBox 120">
              <a:extLst>
                <a:ext uri="{FF2B5EF4-FFF2-40B4-BE49-F238E27FC236}">
                  <a16:creationId xmlns:a16="http://schemas.microsoft.com/office/drawing/2014/main" id="{7D8AC77E-5B07-5C4B-AB56-0F8FA6EC5842}"/>
                </a:ext>
              </a:extLst>
            </p:cNvPr>
            <p:cNvSpPr txBox="1"/>
            <p:nvPr/>
          </p:nvSpPr>
          <p:spPr>
            <a:xfrm>
              <a:off x="1537342" y="3971489"/>
              <a:ext cx="1444851" cy="72388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solidFill>
                <a:schemeClr val="accent1"/>
              </a:solidFill>
            </a:ln>
          </p:spPr>
          <p:txBody>
            <a:bodyPr wrap="square" rtlCol="0" anchor="ctr">
              <a:noAutofit/>
            </a:bodyPr>
            <a:lstStyle/>
            <a:p>
              <a:pPr algn="ctr"/>
              <a:r>
                <a:rPr lang="en-US" sz="2000" dirty="0">
                  <a:latin typeface="Open Sans" panose="020B0606030504020204" pitchFamily="34" charset="0"/>
                  <a:ea typeface="Open Sans" panose="020B0606030504020204" pitchFamily="34" charset="0"/>
                  <a:cs typeface="Open Sans" panose="020B0606030504020204" pitchFamily="34" charset="0"/>
                </a:rPr>
                <a:t>Data in application</a:t>
              </a:r>
            </a:p>
          </p:txBody>
        </p:sp>
      </p:grpSp>
      <p:cxnSp>
        <p:nvCxnSpPr>
          <p:cNvPr id="106" name="Straight Arrow Connector 105">
            <a:extLst>
              <a:ext uri="{FF2B5EF4-FFF2-40B4-BE49-F238E27FC236}">
                <a16:creationId xmlns:a16="http://schemas.microsoft.com/office/drawing/2014/main" id="{DC48D5E6-8117-2549-94C8-01DF1126320C}"/>
              </a:ext>
            </a:extLst>
          </p:cNvPr>
          <p:cNvCxnSpPr/>
          <p:nvPr/>
        </p:nvCxnSpPr>
        <p:spPr>
          <a:xfrm>
            <a:off x="9152650" y="3313852"/>
            <a:ext cx="11016" cy="1164561"/>
          </a:xfrm>
          <a:prstGeom prst="straightConnector1">
            <a:avLst/>
          </a:prstGeom>
          <a:ln w="101600">
            <a:solidFill>
              <a:schemeClr val="accent1"/>
            </a:solidFill>
            <a:headEnd type="triangle" w="sm" len="sm"/>
            <a:tailEnd type="triangle" w="sm" len="sm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TextBox 106">
            <a:extLst>
              <a:ext uri="{FF2B5EF4-FFF2-40B4-BE49-F238E27FC236}">
                <a16:creationId xmlns:a16="http://schemas.microsoft.com/office/drawing/2014/main" id="{74B40D9D-69D5-C743-8BF4-907236B38208}"/>
              </a:ext>
            </a:extLst>
          </p:cNvPr>
          <p:cNvSpPr txBox="1"/>
          <p:nvPr/>
        </p:nvSpPr>
        <p:spPr>
          <a:xfrm>
            <a:off x="5989241" y="5117296"/>
            <a:ext cx="195091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Optimized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IR program</a:t>
            </a:r>
          </a:p>
        </p:txBody>
      </p:sp>
      <p:grpSp>
        <p:nvGrpSpPr>
          <p:cNvPr id="108" name="Group 107">
            <a:extLst>
              <a:ext uri="{FF2B5EF4-FFF2-40B4-BE49-F238E27FC236}">
                <a16:creationId xmlns:a16="http://schemas.microsoft.com/office/drawing/2014/main" id="{40ADD087-2B42-1445-9B23-32A4E7E11393}"/>
              </a:ext>
            </a:extLst>
          </p:cNvPr>
          <p:cNvGrpSpPr/>
          <p:nvPr/>
        </p:nvGrpSpPr>
        <p:grpSpPr>
          <a:xfrm>
            <a:off x="6553861" y="4537874"/>
            <a:ext cx="839543" cy="450010"/>
            <a:chOff x="5156795" y="3683936"/>
            <a:chExt cx="589325" cy="338156"/>
          </a:xfrm>
        </p:grpSpPr>
        <p:cxnSp>
          <p:nvCxnSpPr>
            <p:cNvPr id="112" name="Straight Connector 111">
              <a:extLst>
                <a:ext uri="{FF2B5EF4-FFF2-40B4-BE49-F238E27FC236}">
                  <a16:creationId xmlns:a16="http://schemas.microsoft.com/office/drawing/2014/main" id="{C49D8609-BB7D-0345-ADDA-3B193A0AF8DC}"/>
                </a:ext>
              </a:extLst>
            </p:cNvPr>
            <p:cNvCxnSpPr/>
            <p:nvPr/>
          </p:nvCxnSpPr>
          <p:spPr>
            <a:xfrm flipH="1" flipV="1">
              <a:off x="5603246" y="3848914"/>
              <a:ext cx="142874" cy="1682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>
              <a:extLst>
                <a:ext uri="{FF2B5EF4-FFF2-40B4-BE49-F238E27FC236}">
                  <a16:creationId xmlns:a16="http://schemas.microsoft.com/office/drawing/2014/main" id="{61D33BA5-759C-B040-9248-7ECB6EBA9BEA}"/>
                </a:ext>
              </a:extLst>
            </p:cNvPr>
            <p:cNvCxnSpPr/>
            <p:nvPr/>
          </p:nvCxnSpPr>
          <p:spPr>
            <a:xfrm flipV="1">
              <a:off x="5310369" y="3853820"/>
              <a:ext cx="1" cy="168272"/>
            </a:xfrm>
            <a:prstGeom prst="line">
              <a:avLst/>
            </a:prstGeom>
            <a:ln>
              <a:solidFill>
                <a:schemeClr val="accent3">
                  <a:lumMod val="75000"/>
                </a:schemeClr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327B8058-DFBB-7743-B709-CEFD3F7863C4}"/>
                </a:ext>
              </a:extLst>
            </p:cNvPr>
            <p:cNvCxnSpPr/>
            <p:nvPr/>
          </p:nvCxnSpPr>
          <p:spPr>
            <a:xfrm flipV="1">
              <a:off x="5156795" y="3850529"/>
              <a:ext cx="149225" cy="168273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>
              <a:extLst>
                <a:ext uri="{FF2B5EF4-FFF2-40B4-BE49-F238E27FC236}">
                  <a16:creationId xmlns:a16="http://schemas.microsoft.com/office/drawing/2014/main" id="{4EB1A86B-8C3B-F646-8698-A8DE4FEE8BAF}"/>
                </a:ext>
              </a:extLst>
            </p:cNvPr>
            <p:cNvCxnSpPr/>
            <p:nvPr/>
          </p:nvCxnSpPr>
          <p:spPr>
            <a:xfrm flipV="1">
              <a:off x="5448895" y="3853820"/>
              <a:ext cx="154112" cy="164982"/>
            </a:xfrm>
            <a:prstGeom prst="line">
              <a:avLst/>
            </a:prstGeom>
            <a:ln>
              <a:solidFill>
                <a:schemeClr val="accent2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>
              <a:extLst>
                <a:ext uri="{FF2B5EF4-FFF2-40B4-BE49-F238E27FC236}">
                  <a16:creationId xmlns:a16="http://schemas.microsoft.com/office/drawing/2014/main" id="{98F36D64-7AD2-8948-9F1B-74962B860BF5}"/>
                </a:ext>
              </a:extLst>
            </p:cNvPr>
            <p:cNvCxnSpPr/>
            <p:nvPr/>
          </p:nvCxnSpPr>
          <p:spPr>
            <a:xfrm flipV="1">
              <a:off x="5595598" y="3851618"/>
              <a:ext cx="1" cy="168272"/>
            </a:xfrm>
            <a:prstGeom prst="line">
              <a:avLst/>
            </a:prstGeom>
            <a:ln>
              <a:gradFill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2"/>
                  </a:gs>
                </a:gsLst>
                <a:lin ang="5400000" scaled="1"/>
              </a:gra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4879BCD2-B0D0-574C-8EFA-A473584C87CE}"/>
                </a:ext>
              </a:extLst>
            </p:cNvPr>
            <p:cNvCxnSpPr/>
            <p:nvPr/>
          </p:nvCxnSpPr>
          <p:spPr>
            <a:xfrm flipH="1" flipV="1">
              <a:off x="5457934" y="3685785"/>
              <a:ext cx="142874" cy="168272"/>
            </a:xfrm>
            <a:prstGeom prst="line">
              <a:avLst/>
            </a:prstGeom>
            <a:ln>
              <a:gradFill flip="none" rotWithShape="1">
                <a:gsLst>
                  <a:gs pos="0">
                    <a:schemeClr val="accent3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1"/>
                <a:tileRect/>
              </a:gra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>
              <a:extLst>
                <a:ext uri="{FF2B5EF4-FFF2-40B4-BE49-F238E27FC236}">
                  <a16:creationId xmlns:a16="http://schemas.microsoft.com/office/drawing/2014/main" id="{85A35F13-EFF9-9B4F-A486-DF7D14261980}"/>
                </a:ext>
              </a:extLst>
            </p:cNvPr>
            <p:cNvCxnSpPr/>
            <p:nvPr/>
          </p:nvCxnSpPr>
          <p:spPr>
            <a:xfrm flipV="1">
              <a:off x="5309329" y="3683936"/>
              <a:ext cx="149225" cy="168273"/>
            </a:xfrm>
            <a:prstGeom prst="line">
              <a:avLst/>
            </a:prstGeom>
            <a:ln>
              <a:solidFill>
                <a:schemeClr val="accent1"/>
              </a:solidFill>
              <a:headEnd type="oval" w="med" len="med"/>
              <a:tailEnd type="oval" w="med" len="me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9" name="Down Arrow 108">
            <a:extLst>
              <a:ext uri="{FF2B5EF4-FFF2-40B4-BE49-F238E27FC236}">
                <a16:creationId xmlns:a16="http://schemas.microsoft.com/office/drawing/2014/main" id="{2A963E86-7F63-F74A-B323-F6870E7F4A25}"/>
              </a:ext>
            </a:extLst>
          </p:cNvPr>
          <p:cNvSpPr/>
          <p:nvPr/>
        </p:nvSpPr>
        <p:spPr>
          <a:xfrm rot="16200000">
            <a:off x="7899662" y="4415714"/>
            <a:ext cx="464952" cy="81875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10" name="Down Arrow 109">
            <a:extLst>
              <a:ext uri="{FF2B5EF4-FFF2-40B4-BE49-F238E27FC236}">
                <a16:creationId xmlns:a16="http://schemas.microsoft.com/office/drawing/2014/main" id="{D8C770CA-3641-B94D-882E-1EA365B96BE8}"/>
              </a:ext>
            </a:extLst>
          </p:cNvPr>
          <p:cNvSpPr/>
          <p:nvPr/>
        </p:nvSpPr>
        <p:spPr>
          <a:xfrm rot="16200000">
            <a:off x="5614925" y="4415714"/>
            <a:ext cx="464952" cy="81875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11" name="Down Arrow 110">
            <a:extLst>
              <a:ext uri="{FF2B5EF4-FFF2-40B4-BE49-F238E27FC236}">
                <a16:creationId xmlns:a16="http://schemas.microsoft.com/office/drawing/2014/main" id="{2C87DE00-76AD-F34D-9ED9-D4DE34338772}"/>
              </a:ext>
            </a:extLst>
          </p:cNvPr>
          <p:cNvSpPr/>
          <p:nvPr/>
        </p:nvSpPr>
        <p:spPr>
          <a:xfrm rot="16200000">
            <a:off x="3095718" y="4417066"/>
            <a:ext cx="464952" cy="818757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latin typeface="Roboto Condensed" charset="0"/>
              <a:ea typeface="Roboto Condensed" charset="0"/>
              <a:cs typeface="Roboto Condensed" charset="0"/>
            </a:endParaRPr>
          </a:p>
        </p:txBody>
      </p:sp>
      <p:sp>
        <p:nvSpPr>
          <p:cNvPr id="150" name="TextBox 149">
            <a:extLst>
              <a:ext uri="{FF2B5EF4-FFF2-40B4-BE49-F238E27FC236}">
                <a16:creationId xmlns:a16="http://schemas.microsoft.com/office/drawing/2014/main" id="{D5E9F78F-ABA9-9744-B8DA-E33339A43667}"/>
              </a:ext>
            </a:extLst>
          </p:cNvPr>
          <p:cNvSpPr txBox="1"/>
          <p:nvPr/>
        </p:nvSpPr>
        <p:spPr>
          <a:xfrm>
            <a:off x="10251327" y="4109406"/>
            <a:ext cx="1366787" cy="1447766"/>
          </a:xfrm>
          <a:prstGeom prst="rect">
            <a:avLst/>
          </a:prstGeom>
          <a:solidFill>
            <a:schemeClr val="bg2">
              <a:lumMod val="9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txBody>
          <a:bodyPr wrap="square" rtlCol="0" anchor="ctr">
            <a:noAutofit/>
          </a:bodyPr>
          <a:lstStyle/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Weld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managed</a:t>
            </a:r>
          </a:p>
          <a:p>
            <a:pPr algn="ctr"/>
            <a:r>
              <a:rPr lang="en-US" sz="2000" dirty="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rPr>
              <a:t>parallel runtime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6E6E87F5-2311-684B-B153-6AD5F7250CFA}"/>
              </a:ext>
            </a:extLst>
          </p:cNvPr>
          <p:cNvCxnSpPr>
            <a:stCxn id="99" idx="3"/>
            <a:endCxn id="150" idx="1"/>
          </p:cNvCxnSpPr>
          <p:nvPr/>
        </p:nvCxnSpPr>
        <p:spPr>
          <a:xfrm>
            <a:off x="9554736" y="4833289"/>
            <a:ext cx="696591" cy="0"/>
          </a:xfrm>
          <a:prstGeom prst="straightConnector1">
            <a:avLst/>
          </a:prstGeom>
          <a:ln w="101600">
            <a:headEnd type="triangle" w="sm" len="sm"/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EBAFE8F-C8E2-A44E-A9D2-FCE47E24C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7</a:t>
            </a:fld>
            <a:endParaRPr lang="en-US"/>
          </a:p>
        </p:txBody>
      </p:sp>
      <p:cxnSp>
        <p:nvCxnSpPr>
          <p:cNvPr id="4" name="Elbow Connector 3">
            <a:extLst>
              <a:ext uri="{FF2B5EF4-FFF2-40B4-BE49-F238E27FC236}">
                <a16:creationId xmlns:a16="http://schemas.microsoft.com/office/drawing/2014/main" id="{04BF7375-9985-694A-8E3B-0E835456EB62}"/>
              </a:ext>
            </a:extLst>
          </p:cNvPr>
          <p:cNvCxnSpPr>
            <a:stCxn id="92" idx="1"/>
            <a:endCxn id="49" idx="1"/>
          </p:cNvCxnSpPr>
          <p:nvPr/>
        </p:nvCxnSpPr>
        <p:spPr>
          <a:xfrm rot="10800000" flipH="1" flipV="1">
            <a:off x="688658" y="2546657"/>
            <a:ext cx="8966" cy="2172668"/>
          </a:xfrm>
          <a:prstGeom prst="bentConnector3">
            <a:avLst>
              <a:gd name="adj1" fmla="val -2549632"/>
            </a:avLst>
          </a:prstGeom>
          <a:ln>
            <a:solidFill>
              <a:schemeClr val="tx1"/>
            </a:solidFill>
            <a:prstDash val="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82086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95" grpId="0"/>
      <p:bldP spid="97" grpId="0"/>
      <p:bldP spid="98" grpId="0"/>
      <p:bldP spid="99" grpId="0" animBg="1"/>
      <p:bldP spid="100" grpId="0"/>
      <p:bldP spid="101" grpId="0"/>
      <p:bldP spid="107" grpId="0"/>
      <p:bldP spid="109" grpId="0" animBg="1"/>
      <p:bldP spid="110" grpId="0" animBg="1"/>
      <p:bldP spid="111" grpId="0" animBg="1"/>
      <p:bldP spid="15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62D7B5-5181-D944-84F1-655AD59467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 for building high performance systems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A54AC27-61AE-D545-A444-C164BEDE46E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Beyond cross-library optimization, Weld is useful for: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Building JITs or new physical execution engines for databases</a:t>
            </a:r>
          </a:p>
          <a:p>
            <a:endParaRPr lang="en-US" dirty="0"/>
          </a:p>
          <a:p>
            <a:r>
              <a:rPr lang="en-US" dirty="0"/>
              <a:t>Building new JITing libraries</a:t>
            </a:r>
          </a:p>
          <a:p>
            <a:endParaRPr lang="en-US" dirty="0"/>
          </a:p>
          <a:p>
            <a:r>
              <a:rPr lang="en-US" dirty="0"/>
              <a:t>Targeting new hardware using the IR (first class parallelism)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B959F0-CD2E-2148-A654-3AEACA617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3EC3E-B6BD-FF49-939C-3F28694C2616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10119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756918" y="3694341"/>
            <a:ext cx="3841750" cy="2945941"/>
            <a:chOff x="887414" y="3656309"/>
            <a:chExt cx="3841750" cy="2945941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9454" y="3656309"/>
              <a:ext cx="2475907" cy="1837944"/>
            </a:xfrm>
            <a:prstGeom prst="rect">
              <a:avLst/>
            </a:prstGeom>
          </p:spPr>
        </p:pic>
        <p:sp>
          <p:nvSpPr>
            <p:cNvPr id="17" name="TextBox 16"/>
            <p:cNvSpPr txBox="1"/>
            <p:nvPr/>
          </p:nvSpPr>
          <p:spPr>
            <a:xfrm>
              <a:off x="887414" y="5494254"/>
              <a:ext cx="384175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Image whitening + linear regression with </a:t>
              </a:r>
              <a:r>
                <a:rPr lang="en-US" sz="2200" dirty="0">
                  <a:solidFill>
                    <a:schemeClr val="accent5"/>
                  </a:solidFill>
                  <a:latin typeface="Helvetica Regular" charset="0"/>
                </a:rPr>
                <a:t>TensorFlow + NumPy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: </a:t>
              </a:r>
              <a:r>
                <a:rPr lang="en-US" sz="2200" b="1" dirty="0">
                  <a:solidFill>
                    <a:schemeClr val="accent6"/>
                  </a:solidFill>
                  <a:latin typeface="Helvetica Regular" charset="0"/>
                </a:rPr>
                <a:t>8.9x 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speedup</a:t>
              </a: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6593334" y="3694341"/>
            <a:ext cx="3898010" cy="2945939"/>
            <a:chOff x="5069333" y="3656310"/>
            <a:chExt cx="3898010" cy="2945939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80385" y="3656310"/>
              <a:ext cx="2475907" cy="1837943"/>
            </a:xfrm>
            <a:prstGeom prst="rect">
              <a:avLst/>
            </a:prstGeom>
          </p:spPr>
        </p:pic>
        <p:sp>
          <p:nvSpPr>
            <p:cNvPr id="19" name="TextBox 18"/>
            <p:cNvSpPr txBox="1"/>
            <p:nvPr/>
          </p:nvSpPr>
          <p:spPr>
            <a:xfrm>
              <a:off x="5069333" y="5494253"/>
              <a:ext cx="389801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Linear model evaluation with </a:t>
              </a:r>
              <a:r>
                <a:rPr lang="en-US" sz="2200" dirty="0">
                  <a:solidFill>
                    <a:schemeClr val="accent5"/>
                  </a:solidFill>
                  <a:latin typeface="Helvetica Regular" charset="0"/>
                </a:rPr>
                <a:t>Spark SQL + user-defined function: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 </a:t>
              </a:r>
              <a:r>
                <a:rPr lang="en-US" sz="2200" b="1" dirty="0">
                  <a:solidFill>
                    <a:schemeClr val="accent6"/>
                  </a:solidFill>
                  <a:latin typeface="Helvetica Regular" charset="0"/>
                </a:rPr>
                <a:t>6x 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speedup</a:t>
              </a: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1984198" y="1612688"/>
            <a:ext cx="8223603" cy="1816312"/>
            <a:chOff x="439387" y="1690689"/>
            <a:chExt cx="8223603" cy="1816312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9387" y="1690689"/>
              <a:ext cx="5076358" cy="1816312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5906099" y="1873063"/>
              <a:ext cx="2756891" cy="14465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Data cleaning + lin. alg. with </a:t>
              </a:r>
              <a:r>
                <a:rPr lang="en-US" sz="2200" dirty="0">
                  <a:solidFill>
                    <a:schemeClr val="accent5"/>
                  </a:solidFill>
                  <a:latin typeface="Helvetica Regular" charset="0"/>
                </a:rPr>
                <a:t>Pandas + NumPy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: </a:t>
              </a:r>
              <a:r>
                <a:rPr lang="en-US" sz="2200" b="1" dirty="0">
                  <a:solidFill>
                    <a:schemeClr val="accent6"/>
                  </a:solidFill>
                  <a:latin typeface="Helvetica Regular" charset="0"/>
                </a:rPr>
                <a:t>180x</a:t>
              </a:r>
              <a:r>
                <a:rPr lang="en-US" sz="2200" dirty="0">
                  <a:solidFill>
                    <a:schemeClr val="accent6"/>
                  </a:solidFill>
                  <a:latin typeface="Helvetica Regular" charset="0"/>
                </a:rPr>
                <a:t> </a:t>
              </a:r>
              <a:r>
                <a:rPr lang="en-US" sz="2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Helvetica Regular" charset="0"/>
                </a:rPr>
                <a:t>speedup</a:t>
              </a:r>
            </a:p>
          </p:txBody>
        </p:sp>
        <p:sp>
          <p:nvSpPr>
            <p:cNvPr id="5" name="Left Arrow 4"/>
            <p:cNvSpPr/>
            <p:nvPr/>
          </p:nvSpPr>
          <p:spPr>
            <a:xfrm>
              <a:off x="5515745" y="2433428"/>
              <a:ext cx="390354" cy="309772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Title 5">
            <a:extLst>
              <a:ext uri="{FF2B5EF4-FFF2-40B4-BE49-F238E27FC236}">
                <a16:creationId xmlns:a16="http://schemas.microsoft.com/office/drawing/2014/main" id="{408045DA-BC01-6D4E-9386-B0B36DA122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Weld can provide order-of-magnitude speedup</a:t>
            </a:r>
          </a:p>
        </p:txBody>
      </p:sp>
    </p:spTree>
    <p:extLst>
      <p:ext uri="{BB962C8B-B14F-4D97-AF65-F5344CB8AC3E}">
        <p14:creationId xmlns:p14="http://schemas.microsoft.com/office/powerpoint/2010/main" val="801238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1.6|2.9|3.1|2.8|10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.9|11.3"/>
</p:tagLst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781</TotalTime>
  <Words>1422</Words>
  <Application>Microsoft Macintosh PowerPoint</Application>
  <PresentationFormat>Widescreen</PresentationFormat>
  <Paragraphs>362</Paragraphs>
  <Slides>37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6" baseType="lpstr">
      <vt:lpstr>Arial</vt:lpstr>
      <vt:lpstr>Calibri</vt:lpstr>
      <vt:lpstr>Consolas</vt:lpstr>
      <vt:lpstr>Helvetica Regular</vt:lpstr>
      <vt:lpstr>Menlo</vt:lpstr>
      <vt:lpstr>Open Sans</vt:lpstr>
      <vt:lpstr>Open Sans Condensed</vt:lpstr>
      <vt:lpstr>Roboto Condensed</vt:lpstr>
      <vt:lpstr>Office Theme</vt:lpstr>
      <vt:lpstr>Rust for Weld  Building a High Performance Parallel JIT Compiler</vt:lpstr>
      <vt:lpstr>Talk agenda</vt:lpstr>
      <vt:lpstr>Motivation for the Weld Project</vt:lpstr>
      <vt:lpstr>How bad is this problem?</vt:lpstr>
      <vt:lpstr>Weld: a common runtime for data libraries</vt:lpstr>
      <vt:lpstr>Weld: a common runtime for data libraries</vt:lpstr>
      <vt:lpstr>Life of a Weld Program</vt:lpstr>
      <vt:lpstr>Weld for building high performance systems</vt:lpstr>
      <vt:lpstr>Weld can provide order-of-magnitude speedup</vt:lpstr>
      <vt:lpstr>Demo</vt:lpstr>
      <vt:lpstr>First Weld compiler implementation:</vt:lpstr>
      <vt:lpstr>First Weld compiler implementation:</vt:lpstr>
      <vt:lpstr>First Weld compiler implementation:</vt:lpstr>
      <vt:lpstr>PowerPoint Presentation</vt:lpstr>
      <vt:lpstr>The Path to Rust</vt:lpstr>
      <vt:lpstr>Requirements</vt:lpstr>
      <vt:lpstr>The search for a new language</vt:lpstr>
      <vt:lpstr>The search for a new language</vt:lpstr>
      <vt:lpstr>The search for a new language</vt:lpstr>
      <vt:lpstr>The search for a new language</vt:lpstr>
      <vt:lpstr>The search for a new language</vt:lpstr>
      <vt:lpstr>Weld in Rust</vt:lpstr>
      <vt:lpstr>Weld in Rust, v1.0: native compiler</vt:lpstr>
      <vt:lpstr>IR implemented as tree with closed enum </vt:lpstr>
      <vt:lpstr>Transformations with pattern matching</vt:lpstr>
      <vt:lpstr>Performance note: living without clone</vt:lpstr>
      <vt:lpstr>Performance note: living without clone</vt:lpstr>
      <vt:lpstr>Unsafe LLVM API for code generation</vt:lpstr>
      <vt:lpstr>Easy-to-build FFI</vt:lpstr>
      <vt:lpstr>Cargo to manage…everything</vt:lpstr>
      <vt:lpstr>PowerPoint Presentation</vt:lpstr>
      <vt:lpstr>Weld in Rust, v2.0: Rust parallel runtime</vt:lpstr>
      <vt:lpstr>Parallel runtime in Rust</vt:lpstr>
      <vt:lpstr>Parallel runtime in Rust</vt:lpstr>
      <vt:lpstr>Interested? We’d love contributors!</vt:lpstr>
      <vt:lpstr>Thanks to the Stanford Weld team!</vt:lpstr>
      <vt:lpstr>Conclusion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Weld: A Common Runtime for Data Analytics</dc:title>
  <dc:creator>Shoumik Palkar</dc:creator>
  <cp:lastModifiedBy>Shoumik Palkar</cp:lastModifiedBy>
  <cp:revision>259</cp:revision>
  <dcterms:created xsi:type="dcterms:W3CDTF">2018-10-03T22:47:13Z</dcterms:created>
  <dcterms:modified xsi:type="dcterms:W3CDTF">2019-08-24T00:37:58Z</dcterms:modified>
</cp:coreProperties>
</file>